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12192000" cy="6858000"/>
  <p:defaultTextStyle>
    <a:defPPr>
      <a:defRPr lang="en-US"/>
    </a:defPPr>
    <a:lvl1pPr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ＭＳ Ｐゴシック"/>
      </a:defRPr>
    </a:lvl1pPr>
    <a:lvl2pPr marL="4572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ＭＳ Ｐゴシック"/>
      </a:defRPr>
    </a:lvl2pPr>
    <a:lvl3pPr marL="9144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ＭＳ Ｐゴシック"/>
      </a:defRPr>
    </a:lvl3pPr>
    <a:lvl4pPr marL="13716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ＭＳ Ｐゴシック"/>
      </a:defRPr>
    </a:lvl4pPr>
    <a:lvl5pPr marL="18288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ＭＳ Ｐゴシック"/>
      </a:defRPr>
    </a:lvl5pPr>
    <a:lvl6pPr marL="2286000" algn="l" defTabSz="457200">
      <a:defRPr>
        <a:solidFill>
          <a:schemeClr val="tx1"/>
        </a:solidFill>
        <a:latin typeface="Arial"/>
        <a:ea typeface="ＭＳ Ｐゴシック"/>
        <a:cs typeface="ＭＳ Ｐゴシック"/>
      </a:defRPr>
    </a:lvl6pPr>
    <a:lvl7pPr marL="2743200" algn="l" defTabSz="457200">
      <a:defRPr>
        <a:solidFill>
          <a:schemeClr val="tx1"/>
        </a:solidFill>
        <a:latin typeface="Arial"/>
        <a:ea typeface="ＭＳ Ｐゴシック"/>
        <a:cs typeface="ＭＳ Ｐゴシック"/>
      </a:defRPr>
    </a:lvl7pPr>
    <a:lvl8pPr marL="3200400" algn="l" defTabSz="457200">
      <a:defRPr>
        <a:solidFill>
          <a:schemeClr val="tx1"/>
        </a:solidFill>
        <a:latin typeface="Arial"/>
        <a:ea typeface="ＭＳ Ｐゴシック"/>
        <a:cs typeface="ＭＳ Ｐゴシック"/>
      </a:defRPr>
    </a:lvl8pPr>
    <a:lvl9pPr marL="3657600" algn="l" defTabSz="457200">
      <a:defRPr>
        <a:solidFill>
          <a:schemeClr val="tx1"/>
        </a:solidFill>
        <a:latin typeface="Arial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1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en PICARDAT" userId="36faec52-c1eb-4a7a-a325-618280e37dd3" providerId="ADAL" clId="{207D2F91-BB40-4A22-A1B5-5F426114987F}"/>
    <pc:docChg chg="delSld modSld">
      <pc:chgData name="Sebastien PICARDAT" userId="36faec52-c1eb-4a7a-a325-618280e37dd3" providerId="ADAL" clId="{207D2F91-BB40-4A22-A1B5-5F426114987F}" dt="2024-12-19T18:10:55.944" v="1" actId="47"/>
      <pc:docMkLst>
        <pc:docMk/>
      </pc:docMkLst>
      <pc:sldChg chg="modSp mod">
        <pc:chgData name="Sebastien PICARDAT" userId="36faec52-c1eb-4a7a-a325-618280e37dd3" providerId="ADAL" clId="{207D2F91-BB40-4A22-A1B5-5F426114987F}" dt="2024-12-17T09:27:39.121" v="0" actId="20577"/>
        <pc:sldMkLst>
          <pc:docMk/>
          <pc:sldMk cId="0" sldId="256"/>
        </pc:sldMkLst>
        <pc:spChg chg="mod">
          <ac:chgData name="Sebastien PICARDAT" userId="36faec52-c1eb-4a7a-a325-618280e37dd3" providerId="ADAL" clId="{207D2F91-BB40-4A22-A1B5-5F426114987F}" dt="2024-12-17T09:27:39.121" v="0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Sebastien PICARDAT" userId="36faec52-c1eb-4a7a-a325-618280e37dd3" providerId="ADAL" clId="{207D2F91-BB40-4A22-A1B5-5F426114987F}" dt="2024-12-19T18:10:55.944" v="1" actId="47"/>
        <pc:sldMkLst>
          <pc:docMk/>
          <pc:sldMk cId="0" sldId="257"/>
        </pc:sldMkLst>
      </pc:sldChg>
      <pc:sldChg chg="del">
        <pc:chgData name="Sebastien PICARDAT" userId="36faec52-c1eb-4a7a-a325-618280e37dd3" providerId="ADAL" clId="{207D2F91-BB40-4A22-A1B5-5F426114987F}" dt="2024-12-19T18:10:55.944" v="1" actId="47"/>
        <pc:sldMkLst>
          <pc:docMk/>
          <pc:sldMk cId="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 génér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 bwMode="auto">
          <a:xfrm>
            <a:off x="473786" y="3040746"/>
            <a:ext cx="3567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i="0">
                <a:solidFill>
                  <a:schemeClr val="bg1"/>
                </a:solidFill>
                <a:latin typeface="Titillium"/>
                <a:ea typeface="Roboto Medium"/>
              </a:rPr>
              <a:t>LA PLATEFORME EUROPÉENNE </a:t>
            </a:r>
            <a:br>
              <a:rPr lang="fr-FR" sz="2400" b="1" i="0">
                <a:solidFill>
                  <a:schemeClr val="bg1"/>
                </a:solidFill>
                <a:latin typeface="Titillium"/>
                <a:ea typeface="Roboto Medium"/>
              </a:rPr>
            </a:br>
            <a:r>
              <a:rPr lang="fr-FR" sz="2400" b="1" i="0">
                <a:solidFill>
                  <a:schemeClr val="bg1"/>
                </a:solidFill>
                <a:latin typeface="Titillium"/>
                <a:ea typeface="Roboto Medium"/>
              </a:rPr>
              <a:t>DE CIRCULATION </a:t>
            </a:r>
            <a:br>
              <a:rPr lang="fr-FR" sz="2400" b="1" i="0">
                <a:solidFill>
                  <a:schemeClr val="bg1"/>
                </a:solidFill>
                <a:latin typeface="Titillium"/>
                <a:ea typeface="Roboto Medium"/>
              </a:rPr>
            </a:br>
            <a:r>
              <a:rPr lang="fr-FR" sz="2400" b="1" i="0">
                <a:solidFill>
                  <a:schemeClr val="bg1"/>
                </a:solidFill>
                <a:latin typeface="Titillium"/>
                <a:ea typeface="Roboto Medium"/>
              </a:rPr>
              <a:t>DES DONNÉES AGRICOLES</a:t>
            </a:r>
            <a:endParaRPr/>
          </a:p>
        </p:txBody>
      </p:sp>
      <p:grpSp>
        <p:nvGrpSpPr>
          <p:cNvPr id="2" name="Groupe 1"/>
          <p:cNvGrpSpPr/>
          <p:nvPr userDrawn="1"/>
        </p:nvGrpSpPr>
        <p:grpSpPr bwMode="auto">
          <a:xfrm>
            <a:off x="473786" y="383173"/>
            <a:ext cx="5369893" cy="1568083"/>
            <a:chOff x="463029" y="389116"/>
            <a:chExt cx="5369893" cy="1568083"/>
          </a:xfrm>
        </p:grpSpPr>
        <p:sp>
          <p:nvSpPr>
            <p:cNvPr id="9" name="ZoneTexte 8"/>
            <p:cNvSpPr txBox="1"/>
            <p:nvPr userDrawn="1"/>
          </p:nvSpPr>
          <p:spPr bwMode="auto">
            <a:xfrm>
              <a:off x="463029" y="389116"/>
              <a:ext cx="5369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400">
                  <a:solidFill>
                    <a:schemeClr val="bg1"/>
                  </a:solidFill>
                  <a:latin typeface="Montserrat"/>
                  <a:ea typeface="Roboto Medium"/>
                </a:rPr>
                <a:t>Les solutions au service de vos usages des data agricoles</a:t>
              </a:r>
              <a:endParaRPr/>
            </a:p>
          </p:txBody>
        </p:sp>
        <p:sp>
          <p:nvSpPr>
            <p:cNvPr id="10" name="ZoneTexte 9"/>
            <p:cNvSpPr txBox="1"/>
            <p:nvPr userDrawn="1"/>
          </p:nvSpPr>
          <p:spPr bwMode="auto">
            <a:xfrm>
              <a:off x="1829970" y="1428108"/>
              <a:ext cx="26222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200">
                  <a:solidFill>
                    <a:schemeClr val="bg1"/>
                  </a:solidFill>
                  <a:latin typeface="Montserrat"/>
                  <a:ea typeface="Roboto Medium"/>
                </a:rPr>
                <a:t>Sécuriser, échanger, valoriser.</a:t>
              </a:r>
              <a:endParaRPr/>
            </a:p>
          </p:txBody>
        </p:sp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544506" y="866104"/>
              <a:ext cx="3666079" cy="1091095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 userDrawn="1"/>
        </p:nvPicPr>
        <p:blipFill>
          <a:blip r:embed="rId4"/>
          <a:srcRect l="6894" t="14451" b="14203"/>
          <a:stretch/>
        </p:blipFill>
        <p:spPr bwMode="auto">
          <a:xfrm flipH="1">
            <a:off x="6531288" y="912264"/>
            <a:ext cx="5617679" cy="5004442"/>
          </a:xfrm>
          <a:prstGeom prst="rect">
            <a:avLst/>
          </a:prstGeom>
        </p:spPr>
      </p:pic>
      <p:grpSp>
        <p:nvGrpSpPr>
          <p:cNvPr id="17" name="Groupe 16"/>
          <p:cNvGrpSpPr/>
          <p:nvPr userDrawn="1"/>
        </p:nvGrpSpPr>
        <p:grpSpPr bwMode="auto">
          <a:xfrm>
            <a:off x="5506806" y="1214741"/>
            <a:ext cx="6553205" cy="4913876"/>
            <a:chOff x="5257075" y="1255060"/>
            <a:chExt cx="6553205" cy="4913876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8381280" y="1255060"/>
              <a:ext cx="3429000" cy="342900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/>
            <a:srcRect r="53906" b="47738"/>
            <a:stretch/>
          </p:blipFill>
          <p:spPr bwMode="auto">
            <a:xfrm>
              <a:off x="5257075" y="2665301"/>
              <a:ext cx="1523798" cy="137596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357213" y="2437663"/>
              <a:ext cx="4163884" cy="373127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a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789906" y="1739900"/>
            <a:ext cx="4241800" cy="3378200"/>
          </a:xfrm>
          <a:prstGeom prst="rect">
            <a:avLst/>
          </a:prstGeom>
        </p:spPr>
      </p:pic>
      <p:grpSp>
        <p:nvGrpSpPr>
          <p:cNvPr id="12" name="Groupe 11"/>
          <p:cNvGrpSpPr/>
          <p:nvPr userDrawn="1"/>
        </p:nvGrpSpPr>
        <p:grpSpPr bwMode="auto">
          <a:xfrm>
            <a:off x="0" y="1497447"/>
            <a:ext cx="1549525" cy="159348"/>
            <a:chOff x="0" y="2571750"/>
            <a:chExt cx="1549525" cy="159348"/>
          </a:xfrm>
        </p:grpSpPr>
        <p:cxnSp>
          <p:nvCxnSpPr>
            <p:cNvPr id="5" name="Connecteur droit 4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25400" cmpd="sng">
              <a:solidFill>
                <a:srgbClr val="3F5AA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25400">
              <a:solidFill>
                <a:srgbClr val="3F5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658390" y="1366461"/>
            <a:ext cx="5131515" cy="205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fr-FR"/>
            </a:lvl1pPr>
            <a:lvl2pPr marL="0" indent="0">
              <a:buNone/>
              <a:defRPr lang="fr-FR"/>
            </a:lvl2pPr>
            <a:lvl3pPr marL="0" indent="0">
              <a:buNone/>
              <a:defRPr lang="fr-FR" b="1"/>
            </a:lvl3pPr>
            <a:lvl4pPr marL="0" indent="0">
              <a:buNone/>
              <a:defRPr lang="fr-FR" sz="1600" b="0"/>
            </a:lvl4pPr>
            <a:lvl5pPr marL="0" indent="0">
              <a:buNone/>
              <a:defRPr lang="fr-FR"/>
            </a:lvl5pPr>
          </a:lstStyle>
          <a:p>
            <a:pPr lvl="0" algn="l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 algn="l">
              <a:defRPr/>
            </a:pPr>
            <a:r>
              <a:rPr lang="fr-FR"/>
              <a:t>Deuxième niveau</a:t>
            </a:r>
            <a:endParaRPr/>
          </a:p>
          <a:p>
            <a:pPr lvl="2" algn="l">
              <a:defRPr/>
            </a:pPr>
            <a:r>
              <a:rPr lang="fr-FR"/>
              <a:t>Troisième niveau</a:t>
            </a:r>
            <a:endParaRPr/>
          </a:p>
          <a:p>
            <a:pPr lvl="3" algn="l">
              <a:defRPr/>
            </a:pPr>
            <a:r>
              <a:rPr lang="fr-FR"/>
              <a:t>Quatrième niveau</a:t>
            </a:r>
            <a:endParaRPr/>
          </a:p>
          <a:p>
            <a:pPr lvl="4" algn="l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auto">
          <a:xfrm>
            <a:off x="1653702" y="6356349"/>
            <a:ext cx="2743200" cy="365125"/>
          </a:xfrm>
        </p:spPr>
        <p:txBody>
          <a:bodyPr/>
          <a:lstStyle/>
          <a:p>
            <a:pPr>
              <a:defRPr/>
            </a:pPr>
            <a:fld id="{60282C5B-C16D-44E4-B85B-B9470861D09D}" type="datetime1">
              <a:rPr lang="fr-FR"/>
              <a:t>19/12/2024</a:t>
            </a:fld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  <p:grpSp>
        <p:nvGrpSpPr>
          <p:cNvPr id="10" name="Groupe 9"/>
          <p:cNvGrpSpPr/>
          <p:nvPr userDrawn="1"/>
        </p:nvGrpSpPr>
        <p:grpSpPr bwMode="auto">
          <a:xfrm>
            <a:off x="-4688" y="3552277"/>
            <a:ext cx="1549525" cy="159348"/>
            <a:chOff x="0" y="2571750"/>
            <a:chExt cx="1549525" cy="159348"/>
          </a:xfrm>
        </p:grpSpPr>
        <p:cxnSp>
          <p:nvCxnSpPr>
            <p:cNvPr id="15" name="Connecteur droit 14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25400" cmpd="sng">
              <a:solidFill>
                <a:srgbClr val="3F5AA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25400">
              <a:solidFill>
                <a:srgbClr val="3F5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7" name="Espace réservé du contenu 2"/>
          <p:cNvSpPr>
            <a:spLocks noGrp="1"/>
          </p:cNvSpPr>
          <p:nvPr>
            <p:ph sz="half" idx="12"/>
          </p:nvPr>
        </p:nvSpPr>
        <p:spPr bwMode="auto">
          <a:xfrm>
            <a:off x="1653702" y="3421291"/>
            <a:ext cx="5131515" cy="205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  <a:lvl2pPr>
              <a:defRPr lang="fr-FR"/>
            </a:lvl2pPr>
            <a:lvl3pPr>
              <a:defRPr lang="fr-FR" b="1"/>
            </a:lvl3pPr>
            <a:lvl4pPr>
              <a:defRPr lang="fr-FR" sz="1600" b="0"/>
            </a:lvl4pPr>
            <a:lvl5pPr>
              <a:defRPr lang="fr-FR"/>
            </a:lvl5pPr>
          </a:lstStyle>
          <a:p>
            <a:pPr marL="0" lvl="0" indent="0" algn="l">
              <a:buNone/>
              <a:defRPr/>
            </a:pPr>
            <a:r>
              <a:rPr lang="fr-FR"/>
              <a:t>Cliquez pour modifier les styles du texte du masque</a:t>
            </a:r>
            <a:endParaRPr/>
          </a:p>
          <a:p>
            <a:pPr marL="0" lvl="1" indent="0" algn="l">
              <a:buNone/>
              <a:defRPr/>
            </a:pPr>
            <a:r>
              <a:rPr lang="fr-FR"/>
              <a:t>Deuxième niveau</a:t>
            </a:r>
            <a:endParaRPr/>
          </a:p>
          <a:p>
            <a:pPr marL="0" lvl="2" indent="0" algn="l">
              <a:buNone/>
              <a:defRPr/>
            </a:pPr>
            <a:r>
              <a:rPr lang="fr-FR"/>
              <a:t>Troisième niveau</a:t>
            </a:r>
            <a:endParaRPr/>
          </a:p>
          <a:p>
            <a:pPr marL="0" lvl="3" indent="0" algn="l">
              <a:buNone/>
              <a:defRPr/>
            </a:pPr>
            <a:r>
              <a:rPr lang="fr-FR"/>
              <a:t>Quatrième niveau</a:t>
            </a:r>
            <a:endParaRPr/>
          </a:p>
          <a:p>
            <a:pPr marL="0" lvl="4" indent="0" algn="l">
              <a:buNone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653702" y="681037"/>
            <a:ext cx="9700098" cy="490216"/>
          </a:xfrm>
        </p:spPr>
        <p:txBody>
          <a:bodyPr anchor="t">
            <a:normAutofit/>
          </a:bodyPr>
          <a:lstStyle>
            <a:lvl1pPr>
              <a:defRPr lang="fr-FR" sz="2800"/>
            </a:lvl1pPr>
          </a:lstStyle>
          <a:p>
            <a:pPr>
              <a:defRPr/>
            </a:pPr>
            <a:r>
              <a:rPr lang="fr-FR"/>
              <a:t>Contact</a:t>
            </a:r>
            <a:endParaRPr/>
          </a:p>
        </p:txBody>
      </p:sp>
      <p:sp>
        <p:nvSpPr>
          <p:cNvPr id="20" name="ZoneTexte 19"/>
          <p:cNvSpPr txBox="1"/>
          <p:nvPr userDrawn="1"/>
        </p:nvSpPr>
        <p:spPr bwMode="auto">
          <a:xfrm>
            <a:off x="1651441" y="5914704"/>
            <a:ext cx="9700097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-4572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ontserrat"/>
                <a:ea typeface="Arial"/>
                <a:cs typeface="Arial"/>
              </a:rPr>
              <a:t>Agdatahub  </a:t>
            </a:r>
            <a:r>
              <a:rPr lang="fr-FR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ontserrat"/>
                <a:ea typeface="Arial"/>
                <a:cs typeface="Arial"/>
              </a:rPr>
              <a:t> </a:t>
            </a:r>
            <a:r>
              <a:rPr lang="fr-FR" sz="1100" b="0" i="0" u="none" strike="noStrike" cap="none" spc="0">
                <a:ln>
                  <a:noFill/>
                </a:ln>
                <a:solidFill>
                  <a:srgbClr val="CF3544"/>
                </a:solidFill>
                <a:latin typeface="Montserrat"/>
                <a:ea typeface="ＭＳ Ｐゴシック"/>
                <a:cs typeface="Arial"/>
              </a:rPr>
              <a:t>9 Avenue George V, 75008 Paris   -   </a:t>
            </a:r>
            <a:r>
              <a:rPr lang="fr-FR" sz="1100" b="0" i="0" u="sng" strike="noStrike" cap="none" spc="0">
                <a:ln>
                  <a:noFill/>
                </a:ln>
                <a:solidFill>
                  <a:srgbClr val="CF3544"/>
                </a:solidFill>
                <a:latin typeface="Montserrat"/>
                <a:ea typeface="ＭＳ Ｐゴシック"/>
                <a:cs typeface="Arial"/>
              </a:rPr>
              <a:t>agdatahub.eu</a:t>
            </a:r>
            <a:r>
              <a:rPr lang="fr-FR" sz="1100" b="0" i="0" u="none" strike="noStrike" cap="none" spc="0">
                <a:ln>
                  <a:noFill/>
                </a:ln>
                <a:solidFill>
                  <a:srgbClr val="CF3544"/>
                </a:solidFill>
                <a:latin typeface="Montserrat"/>
                <a:ea typeface="ＭＳ Ｐゴシック"/>
                <a:cs typeface="Arial"/>
              </a:rPr>
              <a:t>   -   +33 (0)1 87 16 41 66</a:t>
            </a:r>
            <a:endParaRPr/>
          </a:p>
        </p:txBody>
      </p:sp>
      <p:sp>
        <p:nvSpPr>
          <p:cNvPr id="19" name="Espace réservé du pied de page 3"/>
          <p:cNvSpPr>
            <a:spLocks noGrp="1"/>
          </p:cNvSpPr>
          <p:nvPr>
            <p:ph type="ftr" sz="quarter" idx="14"/>
          </p:nvPr>
        </p:nvSpPr>
        <p:spPr bwMode="auto">
          <a:xfrm>
            <a:off x="4581524" y="6356350"/>
            <a:ext cx="384064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acts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653702" y="681037"/>
            <a:ext cx="9700098" cy="490216"/>
          </a:xfrm>
        </p:spPr>
        <p:txBody>
          <a:bodyPr anchor="t">
            <a:normAutofit/>
          </a:bodyPr>
          <a:lstStyle>
            <a:lvl1pPr>
              <a:defRPr lang="fr-FR" sz="2800"/>
            </a:lvl1pPr>
          </a:lstStyle>
          <a:p>
            <a:pPr>
              <a:defRPr/>
            </a:pPr>
            <a:r>
              <a:rPr lang="fr-FR"/>
              <a:t>Contact</a:t>
            </a:r>
            <a:endParaRPr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789906" y="1739900"/>
            <a:ext cx="4241800" cy="3378200"/>
          </a:xfrm>
          <a:prstGeom prst="rect">
            <a:avLst/>
          </a:prstGeom>
        </p:spPr>
      </p:pic>
      <p:grpSp>
        <p:nvGrpSpPr>
          <p:cNvPr id="12" name="Groupe 11"/>
          <p:cNvGrpSpPr/>
          <p:nvPr userDrawn="1"/>
        </p:nvGrpSpPr>
        <p:grpSpPr bwMode="auto">
          <a:xfrm>
            <a:off x="0" y="1446077"/>
            <a:ext cx="1549525" cy="159348"/>
            <a:chOff x="0" y="2571750"/>
            <a:chExt cx="1549525" cy="159348"/>
          </a:xfrm>
        </p:grpSpPr>
        <p:cxnSp>
          <p:nvCxnSpPr>
            <p:cNvPr id="5" name="Connecteur droit 4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25400" cmpd="sng">
              <a:solidFill>
                <a:srgbClr val="3F5AA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25400">
              <a:solidFill>
                <a:srgbClr val="3F5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658390" y="1315092"/>
            <a:ext cx="5131515" cy="135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z="1600"/>
            </a:lvl1pPr>
            <a:lvl2pPr>
              <a:defRPr lang="fr-FR" sz="1400"/>
            </a:lvl2pPr>
            <a:lvl3pPr>
              <a:defRPr lang="fr-FR" sz="1200" b="1"/>
            </a:lvl3pPr>
            <a:lvl4pPr>
              <a:defRPr lang="fr-FR" sz="1200" b="0"/>
            </a:lvl4pPr>
            <a:lvl5pPr>
              <a:defRPr lang="fr-FR" sz="1100"/>
            </a:lvl5pPr>
          </a:lstStyle>
          <a:p>
            <a:pPr marL="0" lvl="0" indent="0" algn="l">
              <a:buNone/>
              <a:defRPr/>
            </a:pPr>
            <a:r>
              <a:rPr lang="fr-FR"/>
              <a:t>Cliquez pour modifier les styles du texte du masque</a:t>
            </a:r>
            <a:endParaRPr/>
          </a:p>
          <a:p>
            <a:pPr marL="0" lvl="1" indent="0" algn="l">
              <a:buNone/>
              <a:defRPr/>
            </a:pPr>
            <a:r>
              <a:rPr lang="fr-FR"/>
              <a:t>Deuxième niveau</a:t>
            </a:r>
            <a:endParaRPr/>
          </a:p>
          <a:p>
            <a:pPr marL="0" lvl="2" indent="0" algn="l">
              <a:buNone/>
              <a:defRPr/>
            </a:pPr>
            <a:r>
              <a:rPr lang="fr-FR"/>
              <a:t>Troisième niveau</a:t>
            </a:r>
            <a:endParaRPr/>
          </a:p>
          <a:p>
            <a:pPr marL="0" lvl="3" indent="0" algn="l">
              <a:buNone/>
              <a:defRPr/>
            </a:pPr>
            <a:r>
              <a:rPr lang="fr-FR"/>
              <a:t>Quatrième niveau</a:t>
            </a:r>
            <a:endParaRPr/>
          </a:p>
          <a:p>
            <a:pPr marL="0" lvl="4" indent="0" algn="l">
              <a:buNone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auto">
          <a:xfrm>
            <a:off x="1653702" y="6356349"/>
            <a:ext cx="2743200" cy="365125"/>
          </a:xfrm>
        </p:spPr>
        <p:txBody>
          <a:bodyPr/>
          <a:lstStyle/>
          <a:p>
            <a:pPr>
              <a:defRPr/>
            </a:pPr>
            <a:fld id="{8AA9FC52-23C7-4216-A6BD-5230C25B4808}" type="datetime1">
              <a:rPr lang="fr-FR"/>
              <a:t>19/12/2024</a:t>
            </a:fld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  <p:grpSp>
        <p:nvGrpSpPr>
          <p:cNvPr id="18" name="Groupe 17"/>
          <p:cNvGrpSpPr/>
          <p:nvPr userDrawn="1"/>
        </p:nvGrpSpPr>
        <p:grpSpPr bwMode="auto">
          <a:xfrm>
            <a:off x="0" y="2802264"/>
            <a:ext cx="1549525" cy="159348"/>
            <a:chOff x="0" y="2571750"/>
            <a:chExt cx="1549525" cy="159348"/>
          </a:xfrm>
        </p:grpSpPr>
        <p:cxnSp>
          <p:nvCxnSpPr>
            <p:cNvPr id="19" name="Connecteur droit 18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25400" cmpd="sng">
              <a:solidFill>
                <a:srgbClr val="3F5AA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25400">
              <a:solidFill>
                <a:srgbClr val="3F5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1" name="Espace réservé du contenu 2"/>
          <p:cNvSpPr>
            <a:spLocks noGrp="1"/>
          </p:cNvSpPr>
          <p:nvPr>
            <p:ph sz="half" idx="12"/>
          </p:nvPr>
        </p:nvSpPr>
        <p:spPr bwMode="auto">
          <a:xfrm>
            <a:off x="1658390" y="2671280"/>
            <a:ext cx="5131515" cy="135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z="1600"/>
            </a:lvl1pPr>
            <a:lvl2pPr>
              <a:defRPr lang="fr-FR" sz="1400"/>
            </a:lvl2pPr>
            <a:lvl3pPr>
              <a:defRPr lang="fr-FR" sz="1200" b="1"/>
            </a:lvl3pPr>
            <a:lvl4pPr>
              <a:defRPr lang="fr-FR" sz="1200" b="0"/>
            </a:lvl4pPr>
            <a:lvl5pPr>
              <a:defRPr lang="fr-FR" sz="1100"/>
            </a:lvl5pPr>
          </a:lstStyle>
          <a:p>
            <a:pPr marL="0" lvl="0" indent="0" algn="l">
              <a:buNone/>
              <a:defRPr/>
            </a:pPr>
            <a:r>
              <a:rPr lang="fr-FR"/>
              <a:t>Cliquez pour modifier les styles du texte du masque</a:t>
            </a:r>
            <a:endParaRPr/>
          </a:p>
          <a:p>
            <a:pPr marL="0" lvl="1" indent="0" algn="l">
              <a:buNone/>
              <a:defRPr/>
            </a:pPr>
            <a:r>
              <a:rPr lang="fr-FR"/>
              <a:t>Deuxième niveau</a:t>
            </a:r>
            <a:endParaRPr/>
          </a:p>
          <a:p>
            <a:pPr marL="0" lvl="2" indent="0" algn="l">
              <a:buNone/>
              <a:defRPr/>
            </a:pPr>
            <a:r>
              <a:rPr lang="fr-FR"/>
              <a:t>Troisième niveau</a:t>
            </a:r>
            <a:endParaRPr/>
          </a:p>
          <a:p>
            <a:pPr marL="0" lvl="3" indent="0" algn="l">
              <a:buNone/>
              <a:defRPr/>
            </a:pPr>
            <a:r>
              <a:rPr lang="fr-FR"/>
              <a:t>Quatrième niveau</a:t>
            </a:r>
            <a:endParaRPr/>
          </a:p>
          <a:p>
            <a:pPr marL="0" lvl="4" indent="0" algn="l">
              <a:buNone/>
              <a:defRPr/>
            </a:pPr>
            <a:r>
              <a:rPr lang="fr-FR"/>
              <a:t>Cinquième niveau</a:t>
            </a:r>
            <a:endParaRPr/>
          </a:p>
        </p:txBody>
      </p:sp>
      <p:grpSp>
        <p:nvGrpSpPr>
          <p:cNvPr id="22" name="Groupe 21"/>
          <p:cNvGrpSpPr/>
          <p:nvPr userDrawn="1"/>
        </p:nvGrpSpPr>
        <p:grpSpPr bwMode="auto">
          <a:xfrm>
            <a:off x="-6948" y="4187533"/>
            <a:ext cx="1549525" cy="159348"/>
            <a:chOff x="0" y="2571750"/>
            <a:chExt cx="1549525" cy="159348"/>
          </a:xfrm>
        </p:grpSpPr>
        <p:cxnSp>
          <p:nvCxnSpPr>
            <p:cNvPr id="23" name="Connecteur droit 22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25400" cmpd="sng">
              <a:solidFill>
                <a:srgbClr val="3F5AA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25400">
              <a:solidFill>
                <a:srgbClr val="3F5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5" name="Espace réservé du contenu 2"/>
          <p:cNvSpPr>
            <a:spLocks noGrp="1"/>
          </p:cNvSpPr>
          <p:nvPr>
            <p:ph sz="half" idx="13"/>
          </p:nvPr>
        </p:nvSpPr>
        <p:spPr bwMode="auto">
          <a:xfrm>
            <a:off x="1651442" y="4056548"/>
            <a:ext cx="5131515" cy="135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z="1600"/>
            </a:lvl1pPr>
            <a:lvl2pPr>
              <a:defRPr lang="fr-FR" sz="1400"/>
            </a:lvl2pPr>
            <a:lvl3pPr>
              <a:defRPr lang="fr-FR" sz="1200" b="1"/>
            </a:lvl3pPr>
            <a:lvl4pPr>
              <a:defRPr lang="fr-FR" sz="1200" b="0"/>
            </a:lvl4pPr>
            <a:lvl5pPr>
              <a:defRPr lang="fr-FR" sz="1100"/>
            </a:lvl5pPr>
          </a:lstStyle>
          <a:p>
            <a:pPr marL="0" lvl="0" indent="0" algn="l">
              <a:buNone/>
              <a:defRPr/>
            </a:pPr>
            <a:r>
              <a:rPr lang="fr-FR"/>
              <a:t>Cliquez pour modifier les styles du texte du masque</a:t>
            </a:r>
            <a:endParaRPr/>
          </a:p>
          <a:p>
            <a:pPr marL="0" lvl="1" indent="0" algn="l">
              <a:buNone/>
              <a:defRPr/>
            </a:pPr>
            <a:r>
              <a:rPr lang="fr-FR"/>
              <a:t>Deuxième niveau</a:t>
            </a:r>
            <a:endParaRPr/>
          </a:p>
          <a:p>
            <a:pPr marL="0" lvl="2" indent="0" algn="l">
              <a:buNone/>
              <a:defRPr/>
            </a:pPr>
            <a:r>
              <a:rPr lang="fr-FR"/>
              <a:t>Troisième niveau</a:t>
            </a:r>
            <a:endParaRPr/>
          </a:p>
          <a:p>
            <a:pPr marL="0" lvl="3" indent="0" algn="l">
              <a:buNone/>
              <a:defRPr/>
            </a:pPr>
            <a:r>
              <a:rPr lang="fr-FR"/>
              <a:t>Quatrième niveau</a:t>
            </a:r>
            <a:endParaRPr/>
          </a:p>
          <a:p>
            <a:pPr marL="0" lvl="4" indent="0" algn="l">
              <a:buNone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1" name="ZoneTexte 30"/>
          <p:cNvSpPr txBox="1"/>
          <p:nvPr userDrawn="1"/>
        </p:nvSpPr>
        <p:spPr bwMode="auto">
          <a:xfrm>
            <a:off x="1651441" y="5914704"/>
            <a:ext cx="9700097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-4572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ontserrat"/>
                <a:ea typeface="Arial"/>
                <a:cs typeface="Arial"/>
              </a:rPr>
              <a:t>Agdatahub  </a:t>
            </a:r>
            <a:r>
              <a:rPr lang="fr-FR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ontserrat"/>
                <a:ea typeface="Arial"/>
                <a:cs typeface="Arial"/>
              </a:rPr>
              <a:t> </a:t>
            </a:r>
            <a:r>
              <a:rPr lang="fr-FR" sz="1100" b="0" i="0" u="none" strike="noStrike" cap="none" spc="0">
                <a:ln>
                  <a:noFill/>
                </a:ln>
                <a:solidFill>
                  <a:srgbClr val="CF3544"/>
                </a:solidFill>
                <a:latin typeface="Montserrat"/>
                <a:ea typeface="ＭＳ Ｐゴシック"/>
                <a:cs typeface="Arial"/>
              </a:rPr>
              <a:t>9 Avenue George V, 75008 Paris   -   </a:t>
            </a:r>
            <a:r>
              <a:rPr lang="fr-FR" sz="1100" b="0" i="0" u="sng" strike="noStrike" cap="none" spc="0">
                <a:ln>
                  <a:noFill/>
                </a:ln>
                <a:solidFill>
                  <a:srgbClr val="CF3544"/>
                </a:solidFill>
                <a:latin typeface="Montserrat"/>
                <a:ea typeface="ＭＳ Ｐゴシック"/>
                <a:cs typeface="Arial"/>
              </a:rPr>
              <a:t>agdatahub.eu</a:t>
            </a:r>
            <a:r>
              <a:rPr lang="fr-FR" sz="1100" b="0" i="0" u="none" strike="noStrike" cap="none" spc="0">
                <a:ln>
                  <a:noFill/>
                </a:ln>
                <a:solidFill>
                  <a:srgbClr val="CF3544"/>
                </a:solidFill>
                <a:latin typeface="Montserrat"/>
                <a:ea typeface="ＭＳ Ｐゴシック"/>
                <a:cs typeface="Arial"/>
              </a:rPr>
              <a:t>   -   +33 (0)1 87 16 41 66</a:t>
            </a:r>
            <a:endParaRPr/>
          </a:p>
        </p:txBody>
      </p:sp>
      <p:sp>
        <p:nvSpPr>
          <p:cNvPr id="26" name="Espace réservé du pied de page 3"/>
          <p:cNvSpPr>
            <a:spLocks noGrp="1"/>
          </p:cNvSpPr>
          <p:nvPr>
            <p:ph type="ftr" sz="quarter" idx="14"/>
          </p:nvPr>
        </p:nvSpPr>
        <p:spPr bwMode="auto">
          <a:xfrm>
            <a:off x="4581524" y="6356350"/>
            <a:ext cx="384064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acts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653702" y="681037"/>
            <a:ext cx="9700098" cy="490216"/>
          </a:xfrm>
        </p:spPr>
        <p:txBody>
          <a:bodyPr anchor="t">
            <a:normAutofit/>
          </a:bodyPr>
          <a:lstStyle>
            <a:lvl1pPr>
              <a:defRPr lang="fr-FR"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Contact</a:t>
            </a:r>
            <a:endParaRPr/>
          </a:p>
        </p:txBody>
      </p:sp>
      <p:grpSp>
        <p:nvGrpSpPr>
          <p:cNvPr id="12" name="Groupe 11"/>
          <p:cNvGrpSpPr/>
          <p:nvPr userDrawn="1"/>
        </p:nvGrpSpPr>
        <p:grpSpPr bwMode="auto">
          <a:xfrm>
            <a:off x="0" y="1446077"/>
            <a:ext cx="1549525" cy="159348"/>
            <a:chOff x="0" y="2571750"/>
            <a:chExt cx="1549525" cy="159348"/>
          </a:xfrm>
        </p:grpSpPr>
        <p:cxnSp>
          <p:nvCxnSpPr>
            <p:cNvPr id="5" name="Connecteur droit 4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25400" cmpd="sng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658390" y="1315092"/>
            <a:ext cx="5131515" cy="135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z="1600">
                <a:solidFill>
                  <a:schemeClr val="bg1"/>
                </a:solidFill>
              </a:defRPr>
            </a:lvl1pPr>
            <a:lvl2pPr>
              <a:defRPr lang="fr-FR" sz="1400">
                <a:solidFill>
                  <a:schemeClr val="bg1"/>
                </a:solidFill>
              </a:defRPr>
            </a:lvl2pPr>
            <a:lvl3pPr>
              <a:defRPr lang="fr-FR" sz="1200" b="1">
                <a:solidFill>
                  <a:schemeClr val="bg1"/>
                </a:solidFill>
              </a:defRPr>
            </a:lvl3pPr>
            <a:lvl4pPr>
              <a:defRPr lang="fr-FR" sz="1200" b="0">
                <a:solidFill>
                  <a:schemeClr val="bg1"/>
                </a:solidFill>
              </a:defRPr>
            </a:lvl4pPr>
            <a:lvl5pPr>
              <a:defRPr lang="fr-FR" sz="1100">
                <a:solidFill>
                  <a:schemeClr val="bg1"/>
                </a:solidFill>
              </a:defRPr>
            </a:lvl5pPr>
          </a:lstStyle>
          <a:p>
            <a:pPr marL="0" lvl="0" indent="0" algn="l">
              <a:buNone/>
              <a:defRPr/>
            </a:pPr>
            <a:r>
              <a:rPr lang="fr-FR"/>
              <a:t>Cliquez pour modifier les styles du texte du masque</a:t>
            </a:r>
            <a:endParaRPr/>
          </a:p>
          <a:p>
            <a:pPr marL="0" lvl="1" indent="0" algn="l">
              <a:buNone/>
              <a:defRPr/>
            </a:pPr>
            <a:r>
              <a:rPr lang="fr-FR"/>
              <a:t>Deuxième niveau</a:t>
            </a:r>
            <a:endParaRPr/>
          </a:p>
          <a:p>
            <a:pPr marL="0" lvl="2" indent="0" algn="l">
              <a:buNone/>
              <a:defRPr/>
            </a:pPr>
            <a:r>
              <a:rPr lang="fr-FR"/>
              <a:t>Troisième niveau</a:t>
            </a:r>
            <a:endParaRPr/>
          </a:p>
          <a:p>
            <a:pPr marL="0" lvl="3" indent="0" algn="l">
              <a:buNone/>
              <a:defRPr/>
            </a:pPr>
            <a:r>
              <a:rPr lang="fr-FR"/>
              <a:t>Quatrième niveau</a:t>
            </a:r>
            <a:endParaRPr/>
          </a:p>
          <a:p>
            <a:pPr marL="0" lvl="4" indent="0" algn="l">
              <a:buNone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auto">
          <a:xfrm>
            <a:off x="1653702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6858A4-F850-4A8D-9B2B-AABCB4AF76C8}" type="datetime1">
              <a:rPr lang="fr-FR"/>
              <a:t>19/12/2024</a:t>
            </a:fld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  <p:grpSp>
        <p:nvGrpSpPr>
          <p:cNvPr id="18" name="Groupe 17"/>
          <p:cNvGrpSpPr/>
          <p:nvPr userDrawn="1"/>
        </p:nvGrpSpPr>
        <p:grpSpPr bwMode="auto">
          <a:xfrm>
            <a:off x="0" y="2802264"/>
            <a:ext cx="1549525" cy="159348"/>
            <a:chOff x="0" y="2571750"/>
            <a:chExt cx="1549525" cy="159348"/>
          </a:xfrm>
        </p:grpSpPr>
        <p:cxnSp>
          <p:nvCxnSpPr>
            <p:cNvPr id="19" name="Connecteur droit 18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25400" cmpd="sng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1" name="Espace réservé du contenu 2"/>
          <p:cNvSpPr>
            <a:spLocks noGrp="1"/>
          </p:cNvSpPr>
          <p:nvPr>
            <p:ph sz="half" idx="12"/>
          </p:nvPr>
        </p:nvSpPr>
        <p:spPr bwMode="auto">
          <a:xfrm>
            <a:off x="1658390" y="2671280"/>
            <a:ext cx="5131515" cy="135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z="1600">
                <a:solidFill>
                  <a:schemeClr val="bg1"/>
                </a:solidFill>
              </a:defRPr>
            </a:lvl1pPr>
            <a:lvl2pPr>
              <a:defRPr lang="fr-FR" sz="1400">
                <a:solidFill>
                  <a:schemeClr val="bg1"/>
                </a:solidFill>
              </a:defRPr>
            </a:lvl2pPr>
            <a:lvl3pPr>
              <a:defRPr lang="fr-FR" sz="1200" b="1">
                <a:solidFill>
                  <a:schemeClr val="bg1"/>
                </a:solidFill>
              </a:defRPr>
            </a:lvl3pPr>
            <a:lvl4pPr>
              <a:defRPr lang="fr-FR" sz="1200" b="0">
                <a:solidFill>
                  <a:schemeClr val="bg1"/>
                </a:solidFill>
              </a:defRPr>
            </a:lvl4pPr>
            <a:lvl5pPr>
              <a:defRPr lang="fr-FR" sz="1100">
                <a:solidFill>
                  <a:schemeClr val="bg1"/>
                </a:solidFill>
              </a:defRPr>
            </a:lvl5pPr>
          </a:lstStyle>
          <a:p>
            <a:pPr marL="0" lvl="0" indent="0" algn="l">
              <a:buNone/>
              <a:defRPr/>
            </a:pPr>
            <a:r>
              <a:rPr lang="fr-FR"/>
              <a:t>Cliquez pour modifier les styles du texte du masque</a:t>
            </a:r>
            <a:endParaRPr/>
          </a:p>
          <a:p>
            <a:pPr marL="0" lvl="1" indent="0" algn="l">
              <a:buNone/>
              <a:defRPr/>
            </a:pPr>
            <a:r>
              <a:rPr lang="fr-FR"/>
              <a:t>Deuxième niveau</a:t>
            </a:r>
            <a:endParaRPr/>
          </a:p>
          <a:p>
            <a:pPr marL="0" lvl="2" indent="0" algn="l">
              <a:buNone/>
              <a:defRPr/>
            </a:pPr>
            <a:r>
              <a:rPr lang="fr-FR"/>
              <a:t>Troisième niveau</a:t>
            </a:r>
            <a:endParaRPr/>
          </a:p>
          <a:p>
            <a:pPr marL="0" lvl="3" indent="0" algn="l">
              <a:buNone/>
              <a:defRPr/>
            </a:pPr>
            <a:r>
              <a:rPr lang="fr-FR"/>
              <a:t>Quatrième niveau</a:t>
            </a:r>
            <a:endParaRPr/>
          </a:p>
          <a:p>
            <a:pPr marL="0" lvl="4" indent="0" algn="l">
              <a:buNone/>
              <a:defRPr/>
            </a:pPr>
            <a:r>
              <a:rPr lang="fr-FR"/>
              <a:t>Cinquième niveau</a:t>
            </a:r>
            <a:endParaRPr/>
          </a:p>
        </p:txBody>
      </p:sp>
      <p:grpSp>
        <p:nvGrpSpPr>
          <p:cNvPr id="22" name="Groupe 21"/>
          <p:cNvGrpSpPr/>
          <p:nvPr userDrawn="1"/>
        </p:nvGrpSpPr>
        <p:grpSpPr bwMode="auto">
          <a:xfrm>
            <a:off x="-6948" y="4187533"/>
            <a:ext cx="1549525" cy="159348"/>
            <a:chOff x="0" y="2571750"/>
            <a:chExt cx="1549525" cy="159348"/>
          </a:xfrm>
        </p:grpSpPr>
        <p:cxnSp>
          <p:nvCxnSpPr>
            <p:cNvPr id="23" name="Connecteur droit 22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25400" cmpd="sng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5" name="Espace réservé du contenu 2"/>
          <p:cNvSpPr>
            <a:spLocks noGrp="1"/>
          </p:cNvSpPr>
          <p:nvPr>
            <p:ph sz="half" idx="13"/>
          </p:nvPr>
        </p:nvSpPr>
        <p:spPr bwMode="auto">
          <a:xfrm>
            <a:off x="1651442" y="4056548"/>
            <a:ext cx="5131515" cy="135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z="1600">
                <a:solidFill>
                  <a:schemeClr val="bg1"/>
                </a:solidFill>
              </a:defRPr>
            </a:lvl1pPr>
            <a:lvl2pPr>
              <a:defRPr lang="fr-FR" sz="1400">
                <a:solidFill>
                  <a:schemeClr val="bg1"/>
                </a:solidFill>
              </a:defRPr>
            </a:lvl2pPr>
            <a:lvl3pPr>
              <a:defRPr lang="fr-FR" sz="1200" b="1">
                <a:solidFill>
                  <a:schemeClr val="bg1"/>
                </a:solidFill>
              </a:defRPr>
            </a:lvl3pPr>
            <a:lvl4pPr>
              <a:defRPr lang="fr-FR" sz="1200" b="0">
                <a:solidFill>
                  <a:schemeClr val="bg1"/>
                </a:solidFill>
              </a:defRPr>
            </a:lvl4pPr>
            <a:lvl5pPr>
              <a:defRPr lang="fr-FR" sz="1100">
                <a:solidFill>
                  <a:schemeClr val="bg1"/>
                </a:solidFill>
              </a:defRPr>
            </a:lvl5pPr>
          </a:lstStyle>
          <a:p>
            <a:pPr marL="0" lvl="0" indent="0" algn="l">
              <a:buNone/>
              <a:defRPr/>
            </a:pPr>
            <a:r>
              <a:rPr lang="fr-FR"/>
              <a:t>Cliquez pour modifier les styles du texte du masque</a:t>
            </a:r>
            <a:endParaRPr/>
          </a:p>
          <a:p>
            <a:pPr marL="0" lvl="1" indent="0" algn="l">
              <a:buNone/>
              <a:defRPr/>
            </a:pPr>
            <a:r>
              <a:rPr lang="fr-FR"/>
              <a:t>Deuxième niveau</a:t>
            </a:r>
            <a:endParaRPr/>
          </a:p>
          <a:p>
            <a:pPr marL="0" lvl="2" indent="0" algn="l">
              <a:buNone/>
              <a:defRPr/>
            </a:pPr>
            <a:r>
              <a:rPr lang="fr-FR"/>
              <a:t>Troisième niveau</a:t>
            </a:r>
            <a:endParaRPr/>
          </a:p>
          <a:p>
            <a:pPr marL="0" lvl="3" indent="0" algn="l">
              <a:buNone/>
              <a:defRPr/>
            </a:pPr>
            <a:r>
              <a:rPr lang="fr-FR"/>
              <a:t>Quatrième niveau</a:t>
            </a:r>
            <a:endParaRPr/>
          </a:p>
          <a:p>
            <a:pPr marL="0" lvl="4" indent="0" algn="l">
              <a:buNone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1" name="ZoneTexte 30"/>
          <p:cNvSpPr txBox="1"/>
          <p:nvPr userDrawn="1"/>
        </p:nvSpPr>
        <p:spPr bwMode="auto">
          <a:xfrm>
            <a:off x="1651441" y="5914704"/>
            <a:ext cx="9700097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-45720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Montserrat"/>
                <a:ea typeface="Arial"/>
                <a:cs typeface="Arial"/>
              </a:rPr>
              <a:t>Agdatahub</a:t>
            </a:r>
            <a:r>
              <a:rPr lang="fr-FR" sz="1400" b="0" i="0" u="none" strike="noStrike" cap="none" spc="0">
                <a:ln>
                  <a:noFill/>
                </a:ln>
                <a:solidFill>
                  <a:schemeClr val="bg1"/>
                </a:solidFill>
                <a:latin typeface="Montserrat"/>
                <a:ea typeface="Arial"/>
                <a:cs typeface="Arial"/>
              </a:rPr>
              <a:t>  </a:t>
            </a:r>
            <a:r>
              <a:rPr lang="fr-FR" sz="1600" b="0" i="0" u="none" strike="noStrike" cap="none" spc="0">
                <a:ln>
                  <a:noFill/>
                </a:ln>
                <a:solidFill>
                  <a:schemeClr val="bg1"/>
                </a:solidFill>
                <a:latin typeface="Montserrat"/>
                <a:ea typeface="Arial"/>
                <a:cs typeface="Arial"/>
              </a:rPr>
              <a:t> </a:t>
            </a:r>
            <a:r>
              <a:rPr lang="fr-FR" sz="1100" b="0" i="0" u="none" strike="noStrike" cap="none" spc="0">
                <a:ln>
                  <a:noFill/>
                </a:ln>
                <a:solidFill>
                  <a:schemeClr val="bg1"/>
                </a:solidFill>
                <a:latin typeface="Montserrat"/>
                <a:ea typeface="ＭＳ Ｐゴシック"/>
                <a:cs typeface="Arial"/>
              </a:rPr>
              <a:t>9 Avenue George V, 75008 Paris   -   </a:t>
            </a:r>
            <a:r>
              <a:rPr lang="fr-FR" sz="1100" b="0" i="0" u="sng" strike="noStrike" cap="none" spc="0">
                <a:ln>
                  <a:noFill/>
                </a:ln>
                <a:solidFill>
                  <a:schemeClr val="bg1"/>
                </a:solidFill>
                <a:latin typeface="Montserrat"/>
                <a:ea typeface="ＭＳ Ｐゴシック"/>
                <a:cs typeface="Arial"/>
              </a:rPr>
              <a:t>www.agdatahub.com</a:t>
            </a:r>
            <a:r>
              <a:rPr lang="fr-FR" sz="1100" b="0" i="0" u="none" strike="noStrike" cap="none" spc="0">
                <a:ln>
                  <a:noFill/>
                </a:ln>
                <a:solidFill>
                  <a:schemeClr val="bg1"/>
                </a:solidFill>
                <a:latin typeface="Montserrat"/>
                <a:ea typeface="ＭＳ Ｐゴシック"/>
                <a:cs typeface="Arial"/>
              </a:rPr>
              <a:t>   -   +33 (0)1 87 16 41 66</a:t>
            </a:r>
            <a:endParaRPr/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480263" y="758098"/>
            <a:ext cx="2847017" cy="847327"/>
          </a:xfrm>
          <a:prstGeom prst="rect">
            <a:avLst/>
          </a:prstGeom>
        </p:spPr>
      </p:pic>
      <p:sp>
        <p:nvSpPr>
          <p:cNvPr id="28" name="Espace réservé du pied de page 3"/>
          <p:cNvSpPr>
            <a:spLocks noGrp="1"/>
          </p:cNvSpPr>
          <p:nvPr>
            <p:ph type="ftr" sz="quarter" idx="14"/>
          </p:nvPr>
        </p:nvSpPr>
        <p:spPr bwMode="auto">
          <a:xfrm>
            <a:off x="4591050" y="6356350"/>
            <a:ext cx="38311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66916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385179" y="365126"/>
            <a:ext cx="9886071" cy="558328"/>
          </a:xfrm>
        </p:spPr>
        <p:txBody>
          <a:bodyPr>
            <a:normAutofit/>
          </a:bodyPr>
          <a:lstStyle>
            <a:lvl1pPr algn="l">
              <a:defRPr sz="2800" b="1" i="0">
                <a:latin typeface="Titillium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38518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Montserrat"/>
              </a:defRPr>
            </a:lvl1pPr>
          </a:lstStyle>
          <a:p>
            <a:pPr>
              <a:defRPr/>
            </a:pPr>
            <a:fld id="{81A1C3A8-A03F-41EA-9816-78DBCB8226BB}" type="datetime1">
              <a:rPr lang="fr-FR"/>
              <a:t>19/12/2024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Montserrat"/>
              </a:defRPr>
            </a:lvl1pPr>
          </a:lstStyle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12635" y="587286"/>
            <a:ext cx="622314" cy="185213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 bwMode="auto">
          <a:xfrm>
            <a:off x="1385888" y="1041400"/>
            <a:ext cx="9885362" cy="50514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  <a:lvl2pPr>
              <a:defRPr lang="fr-FR"/>
            </a:lvl2pPr>
            <a:lvl3pPr>
              <a:defRPr lang="fr-FR" b="1"/>
            </a:lvl3pPr>
            <a:lvl4pPr>
              <a:defRPr lang="fr-FR" sz="1600" b="0"/>
            </a:lvl4pPr>
            <a:lvl5pPr>
              <a:defRPr lang="fr-FR"/>
            </a:lvl5pPr>
          </a:lstStyle>
          <a:p>
            <a:pPr lvl="0" algn="l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 algn="l">
              <a:defRPr/>
            </a:pPr>
            <a:r>
              <a:rPr lang="fr-FR"/>
              <a:t>Deuxième niveau</a:t>
            </a:r>
            <a:endParaRPr/>
          </a:p>
          <a:p>
            <a:pPr lvl="2" algn="l">
              <a:defRPr/>
            </a:pPr>
            <a:r>
              <a:rPr lang="fr-FR"/>
              <a:t>Troisième niveau</a:t>
            </a:r>
            <a:endParaRPr/>
          </a:p>
          <a:p>
            <a:pPr lvl="3" algn="l">
              <a:defRPr/>
            </a:pPr>
            <a:r>
              <a:rPr lang="fr-FR"/>
              <a:t>Quatrième niveau</a:t>
            </a:r>
            <a:endParaRPr/>
          </a:p>
          <a:p>
            <a:pPr lvl="4" algn="l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4307368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d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66916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38518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Montserrat"/>
              </a:defRPr>
            </a:lvl1pPr>
          </a:lstStyle>
          <a:p>
            <a:pPr>
              <a:defRPr/>
            </a:pPr>
            <a:fld id="{6484711A-0ACE-4C31-9939-9C9975CE06D3}" type="datetime1">
              <a:rPr lang="fr-FR"/>
              <a:t>19/12/2024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Montserrat"/>
              </a:defRPr>
            </a:lvl1pPr>
          </a:lstStyle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12635" y="587286"/>
            <a:ext cx="622314" cy="185213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4307368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66916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378634" y="365125"/>
            <a:ext cx="9975165" cy="558000"/>
          </a:xfrm>
        </p:spPr>
        <p:txBody>
          <a:bodyPr>
            <a:normAutofit/>
          </a:bodyPr>
          <a:lstStyle>
            <a:lvl1pPr algn="l">
              <a:defRPr sz="2800" b="1" i="0" cap="all">
                <a:latin typeface="Titillium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378634" y="1099309"/>
            <a:ext cx="4770000" cy="507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  <a:lvl2pPr>
              <a:defRPr lang="fr-FR"/>
            </a:lvl2pPr>
            <a:lvl3pPr>
              <a:defRPr lang="fr-FR" b="1"/>
            </a:lvl3pPr>
            <a:lvl4pPr>
              <a:defRPr lang="fr-FR" sz="1600" b="0"/>
            </a:lvl4pPr>
            <a:lvl5pPr>
              <a:defRPr lang="fr-FR"/>
            </a:lvl5pPr>
          </a:lstStyle>
          <a:p>
            <a:pPr lvl="0" algn="l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 algn="l">
              <a:defRPr/>
            </a:pPr>
            <a:r>
              <a:rPr lang="fr-FR"/>
              <a:t>Deuxième niveau</a:t>
            </a:r>
            <a:endParaRPr/>
          </a:p>
          <a:p>
            <a:pPr lvl="2" algn="l">
              <a:defRPr/>
            </a:pPr>
            <a:r>
              <a:rPr lang="fr-FR"/>
              <a:t>Troisième niveau</a:t>
            </a:r>
            <a:endParaRPr/>
          </a:p>
          <a:p>
            <a:pPr lvl="3" algn="l">
              <a:defRPr/>
            </a:pPr>
            <a:r>
              <a:rPr lang="fr-FR"/>
              <a:t>Quatrième niveau</a:t>
            </a:r>
            <a:endParaRPr/>
          </a:p>
          <a:p>
            <a:pPr lvl="4" algn="l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583800" y="1099309"/>
            <a:ext cx="4770000" cy="507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  <a:lvl2pPr>
              <a:defRPr lang="fr-FR"/>
            </a:lvl2pPr>
            <a:lvl3pPr>
              <a:defRPr lang="fr-FR" b="1"/>
            </a:lvl3pPr>
            <a:lvl4pPr>
              <a:defRPr lang="fr-FR" sz="1600" b="0"/>
            </a:lvl4pPr>
            <a:lvl5pPr>
              <a:defRPr lang="fr-FR"/>
            </a:lvl5pPr>
          </a:lstStyle>
          <a:p>
            <a:pPr lvl="0" algn="l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 algn="l">
              <a:defRPr/>
            </a:pPr>
            <a:r>
              <a:rPr lang="fr-FR"/>
              <a:t>Deuxième niveau</a:t>
            </a:r>
            <a:endParaRPr/>
          </a:p>
          <a:p>
            <a:pPr lvl="2" algn="l">
              <a:defRPr/>
            </a:pPr>
            <a:r>
              <a:rPr lang="fr-FR"/>
              <a:t>Troisième niveau</a:t>
            </a:r>
            <a:endParaRPr/>
          </a:p>
          <a:p>
            <a:pPr lvl="3" algn="l">
              <a:defRPr/>
            </a:pPr>
            <a:r>
              <a:rPr lang="fr-FR"/>
              <a:t>Quatrième niveau</a:t>
            </a:r>
            <a:endParaRPr/>
          </a:p>
          <a:p>
            <a:pPr lvl="4" algn="l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137863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Montserrat"/>
              </a:defRPr>
            </a:lvl1pPr>
          </a:lstStyle>
          <a:p>
            <a:pPr>
              <a:defRPr/>
            </a:pPr>
            <a:fld id="{4E04A55E-CDA5-4047-AD65-10606780F5A7}" type="datetime1">
              <a:rPr lang="fr-FR"/>
              <a:t>19/12/2024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Montserrat"/>
              </a:defRPr>
            </a:lvl1pPr>
          </a:lstStyle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12635" y="587286"/>
            <a:ext cx="622314" cy="185213"/>
          </a:xfrm>
          <a:prstGeom prst="rect">
            <a:avLst/>
          </a:prstGeom>
        </p:spPr>
      </p:pic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4307368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lang="fr-FR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906239-8801-4F9F-B31C-F2B1FDFF0340}" type="datetime1">
              <a:rPr lang="fr-FR"/>
              <a:t>19/12/2024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laptop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552950" y="995413"/>
            <a:ext cx="6330952" cy="1433462"/>
          </a:xfrm>
        </p:spPr>
        <p:txBody>
          <a:bodyPr anchor="b"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Slide title</a:t>
            </a:r>
            <a:br>
              <a:rPr lang="en-US"/>
            </a:br>
            <a:r>
              <a:rPr lang="en-US"/>
              <a:t>goes here</a:t>
            </a:r>
            <a:endParaRPr lang="ja-JP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65650" y="2859121"/>
            <a:ext cx="6330952" cy="2235849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>
              <a:defRPr/>
            </a:pPr>
            <a:r>
              <a:rPr lang="en-US"/>
              <a:t>Text goes here</a:t>
            </a:r>
            <a:endParaRPr lang="ja-JP"/>
          </a:p>
        </p:txBody>
      </p:sp>
      <p:sp>
        <p:nvSpPr>
          <p:cNvPr id="18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C855AA-22C2-47AC-95FB-0FBE39D78359}" type="datetime1">
              <a:rPr lang="fr-FR"/>
              <a:t>19/12/2024</a:t>
            </a:fld>
            <a:endParaRPr lang="fr-FR"/>
          </a:p>
        </p:txBody>
      </p:sp>
      <p:sp>
        <p:nvSpPr>
          <p:cNvPr id="1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16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  <p:grpSp>
        <p:nvGrpSpPr>
          <p:cNvPr id="21" name="Groupe 20"/>
          <p:cNvGrpSpPr/>
          <p:nvPr userDrawn="1"/>
        </p:nvGrpSpPr>
        <p:grpSpPr bwMode="auto">
          <a:xfrm flipH="1" flipV="1">
            <a:off x="4582691" y="2572074"/>
            <a:ext cx="7609309" cy="143847"/>
            <a:chOff x="-1097391" y="2622201"/>
            <a:chExt cx="2535499" cy="47931"/>
          </a:xfrm>
        </p:grpSpPr>
        <p:cxnSp>
          <p:nvCxnSpPr>
            <p:cNvPr id="22" name="Connecteur droit 21"/>
            <p:cNvCxnSpPr>
              <a:cxnSpLocks/>
            </p:cNvCxnSpPr>
            <p:nvPr userDrawn="1"/>
          </p:nvCxnSpPr>
          <p:spPr bwMode="auto">
            <a:xfrm flipV="1">
              <a:off x="-1097391" y="2647949"/>
              <a:ext cx="2487568" cy="0"/>
            </a:xfrm>
            <a:prstGeom prst="line">
              <a:avLst/>
            </a:prstGeom>
            <a:ln w="19050" cmpd="sng">
              <a:solidFill>
                <a:srgbClr val="3F5AA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 userDrawn="1"/>
          </p:nvSpPr>
          <p:spPr bwMode="auto">
            <a:xfrm>
              <a:off x="1390177" y="2622201"/>
              <a:ext cx="47931" cy="47931"/>
            </a:xfrm>
            <a:prstGeom prst="ellipse">
              <a:avLst/>
            </a:prstGeom>
            <a:noFill/>
            <a:ln w="19050">
              <a:solidFill>
                <a:srgbClr val="3F5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7" name="Group 19"/>
          <p:cNvGrpSpPr/>
          <p:nvPr userDrawn="1"/>
        </p:nvGrpSpPr>
        <p:grpSpPr bwMode="auto">
          <a:xfrm>
            <a:off x="1295398" y="995413"/>
            <a:ext cx="2007454" cy="4190704"/>
            <a:chOff x="2791402" y="1050114"/>
            <a:chExt cx="3909098" cy="8159261"/>
          </a:xfrm>
        </p:grpSpPr>
        <p:sp>
          <p:nvSpPr>
            <p:cNvPr id="24" name="Rectangle 23"/>
            <p:cNvSpPr/>
            <p:nvPr userDrawn="1"/>
          </p:nvSpPr>
          <p:spPr bwMode="auto">
            <a:xfrm>
              <a:off x="2791402" y="2914753"/>
              <a:ext cx="128587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/>
            </a:p>
          </p:txBody>
        </p:sp>
        <p:sp>
          <p:nvSpPr>
            <p:cNvPr id="25" name="Rectangle 24"/>
            <p:cNvSpPr/>
            <p:nvPr userDrawn="1"/>
          </p:nvSpPr>
          <p:spPr bwMode="auto">
            <a:xfrm>
              <a:off x="2791402" y="2157516"/>
              <a:ext cx="128587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/>
            </a:p>
          </p:txBody>
        </p:sp>
        <p:sp>
          <p:nvSpPr>
            <p:cNvPr id="26" name="Rectangle: Rounded Corners 7"/>
            <p:cNvSpPr/>
            <p:nvPr userDrawn="1"/>
          </p:nvSpPr>
          <p:spPr bwMode="auto"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/>
            </a:p>
          </p:txBody>
        </p:sp>
        <p:sp>
          <p:nvSpPr>
            <p:cNvPr id="27" name="Rectangle: Rounded Corners 12"/>
            <p:cNvSpPr/>
            <p:nvPr userDrawn="1"/>
          </p:nvSpPr>
          <p:spPr bwMode="auto"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/>
            </a:p>
          </p:txBody>
        </p:sp>
        <p:sp>
          <p:nvSpPr>
            <p:cNvPr id="28" name="Oval 8"/>
            <p:cNvSpPr/>
            <p:nvPr userDrawn="1"/>
          </p:nvSpPr>
          <p:spPr bwMode="auto"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/>
            </a:p>
          </p:txBody>
        </p:sp>
        <p:sp>
          <p:nvSpPr>
            <p:cNvPr id="29" name="Rectangle: Rounded Corners 9"/>
            <p:cNvSpPr/>
            <p:nvPr userDrawn="1"/>
          </p:nvSpPr>
          <p:spPr bwMode="auto"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/>
            </a:p>
          </p:txBody>
        </p:sp>
        <p:sp>
          <p:nvSpPr>
            <p:cNvPr id="30" name="Oval 10"/>
            <p:cNvSpPr/>
            <p:nvPr userDrawn="1"/>
          </p:nvSpPr>
          <p:spPr bwMode="auto"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/>
            </a:p>
          </p:txBody>
        </p:sp>
        <p:sp>
          <p:nvSpPr>
            <p:cNvPr id="31" name="Oval 11"/>
            <p:cNvSpPr/>
            <p:nvPr userDrawn="1"/>
          </p:nvSpPr>
          <p:spPr bwMode="auto">
            <a:xfrm>
              <a:off x="4420522" y="8297836"/>
              <a:ext cx="691341" cy="691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/>
            </a:p>
          </p:txBody>
        </p:sp>
      </p:grpSp>
      <p:sp>
        <p:nvSpPr>
          <p:cNvPr id="32" name="Picture Placeholder 6"/>
          <p:cNvSpPr>
            <a:spLocks noGrp="1"/>
          </p:cNvSpPr>
          <p:nvPr>
            <p:ph type="pic" sz="quarter" idx="15"/>
          </p:nvPr>
        </p:nvSpPr>
        <p:spPr bwMode="auto">
          <a:xfrm>
            <a:off x="1468137" y="1578167"/>
            <a:ext cx="1690946" cy="30152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lvl1pPr>
          </a:lstStyle>
          <a:p>
            <a:pPr marL="0" marR="0" lvl="0" indent="0" algn="l" defTabSz="914324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/>
              <a:t>Cliquez sur l'icône pour ajouter une image</a:t>
            </a:r>
            <a:endParaRPr 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86E8DF-5AB7-4BC8-82D8-682B5E63319F}" type="datetime1">
              <a:rPr lang="fr-FR"/>
              <a:t>19/12/2024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 algn="l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 algn="l">
              <a:defRPr/>
            </a:pPr>
            <a:r>
              <a:rPr lang="fr-FR"/>
              <a:t>Deuxième niveau</a:t>
            </a:r>
            <a:endParaRPr/>
          </a:p>
          <a:p>
            <a:pPr lvl="2" algn="l">
              <a:defRPr/>
            </a:pPr>
            <a:r>
              <a:rPr lang="fr-FR"/>
              <a:t>Troisième niveau</a:t>
            </a:r>
            <a:endParaRPr/>
          </a:p>
          <a:p>
            <a:pPr lvl="3" algn="l">
              <a:defRPr/>
            </a:pPr>
            <a:r>
              <a:rPr lang="fr-FR"/>
              <a:t>Quatrième niveau</a:t>
            </a:r>
            <a:endParaRPr/>
          </a:p>
          <a:p>
            <a:pPr lvl="4" algn="l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B59EC7-D285-45F3-8E50-17ACE49A02D5}" type="datetime1">
              <a:rPr lang="fr-FR"/>
              <a:t>19/12/2024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 général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 bwMode="auto">
          <a:xfrm>
            <a:off x="473786" y="383173"/>
            <a:ext cx="5369893" cy="1568083"/>
            <a:chOff x="463029" y="389116"/>
            <a:chExt cx="5369893" cy="1568083"/>
          </a:xfrm>
        </p:grpSpPr>
        <p:sp>
          <p:nvSpPr>
            <p:cNvPr id="9" name="ZoneTexte 8"/>
            <p:cNvSpPr txBox="1"/>
            <p:nvPr userDrawn="1"/>
          </p:nvSpPr>
          <p:spPr bwMode="auto">
            <a:xfrm>
              <a:off x="463029" y="389116"/>
              <a:ext cx="5369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400">
                  <a:solidFill>
                    <a:schemeClr val="bg1"/>
                  </a:solidFill>
                  <a:latin typeface="Montserrat"/>
                  <a:ea typeface="Roboto Medium"/>
                </a:rPr>
                <a:t>Les solutions au service de vos usages des data agricoles</a:t>
              </a:r>
              <a:endParaRPr/>
            </a:p>
          </p:txBody>
        </p:sp>
        <p:sp>
          <p:nvSpPr>
            <p:cNvPr id="10" name="ZoneTexte 9"/>
            <p:cNvSpPr txBox="1"/>
            <p:nvPr userDrawn="1"/>
          </p:nvSpPr>
          <p:spPr bwMode="auto">
            <a:xfrm>
              <a:off x="1829970" y="1428108"/>
              <a:ext cx="26222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200">
                  <a:solidFill>
                    <a:schemeClr val="bg1"/>
                  </a:solidFill>
                  <a:latin typeface="Montserrat"/>
                  <a:ea typeface="Roboto Medium"/>
                </a:rPr>
                <a:t>Sécuriser, échanger, valoriser.</a:t>
              </a:r>
              <a:endParaRPr/>
            </a:p>
          </p:txBody>
        </p:sp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544506" y="866104"/>
              <a:ext cx="3666079" cy="1091095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 userDrawn="1"/>
        </p:nvPicPr>
        <p:blipFill>
          <a:blip r:embed="rId4"/>
          <a:srcRect l="6894" t="14451" b="14203"/>
          <a:stretch/>
        </p:blipFill>
        <p:spPr bwMode="auto">
          <a:xfrm flipH="1">
            <a:off x="6531288" y="912264"/>
            <a:ext cx="5617679" cy="5004442"/>
          </a:xfrm>
          <a:prstGeom prst="rect">
            <a:avLst/>
          </a:prstGeom>
        </p:spPr>
      </p:pic>
      <p:grpSp>
        <p:nvGrpSpPr>
          <p:cNvPr id="17" name="Groupe 16"/>
          <p:cNvGrpSpPr/>
          <p:nvPr userDrawn="1"/>
        </p:nvGrpSpPr>
        <p:grpSpPr bwMode="auto">
          <a:xfrm>
            <a:off x="5506806" y="1214741"/>
            <a:ext cx="6553205" cy="4913876"/>
            <a:chOff x="5257075" y="1255060"/>
            <a:chExt cx="6553205" cy="4913876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8381280" y="1255060"/>
              <a:ext cx="3429000" cy="342900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/>
            <a:srcRect r="53906" b="47738"/>
            <a:stretch/>
          </p:blipFill>
          <p:spPr bwMode="auto">
            <a:xfrm>
              <a:off x="5257075" y="2665301"/>
              <a:ext cx="1523798" cy="137596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357213" y="2437663"/>
              <a:ext cx="4163884" cy="3731273"/>
            </a:xfrm>
            <a:prstGeom prst="rect">
              <a:avLst/>
            </a:prstGeom>
          </p:spPr>
        </p:pic>
      </p:grp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466925" y="3058002"/>
            <a:ext cx="4390130" cy="1552403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lvl1pPr>
              <a:defRPr lang="fr-FR" sz="2800">
                <a:solidFill>
                  <a:schemeClr val="bg1"/>
                </a:solidFill>
                <a:ea typeface="Roboto Medium"/>
                <a:cs typeface="ＭＳ Ｐゴシック"/>
              </a:defRPr>
            </a:lvl1pPr>
          </a:lstStyle>
          <a:p>
            <a:pPr lvl="0" defTabSz="457200">
              <a:spcAft>
                <a:spcPts val="0"/>
              </a:spcAft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3786" y="4888148"/>
            <a:ext cx="4391025" cy="547687"/>
          </a:xfrm>
        </p:spPr>
        <p:txBody>
          <a:bodyPr>
            <a:noAutofit/>
          </a:bodyPr>
          <a:lstStyle>
            <a:lvl1pPr marL="0" indent="0" algn="l">
              <a:buNone/>
              <a:defRPr lang="fr-FR" sz="2000" b="0" i="0">
                <a:solidFill>
                  <a:schemeClr val="bg1"/>
                </a:solidFill>
                <a:latin typeface="Titillium"/>
                <a:ea typeface="Roboto Medium"/>
                <a:cs typeface="ＭＳ Ｐゴシック"/>
              </a:defRPr>
            </a:lvl1pPr>
            <a:lvl2pPr marL="457200" indent="0">
              <a:buNone/>
              <a:defRPr lang="fr-FR" sz="2400" b="0" i="0">
                <a:solidFill>
                  <a:schemeClr val="bg1"/>
                </a:solidFill>
                <a:latin typeface="Montserrat Medium"/>
                <a:ea typeface="+mn-ea"/>
                <a:cs typeface="+mn-cs"/>
              </a:defRPr>
            </a:lvl2pPr>
            <a:lvl3pPr marL="914400" indent="0">
              <a:buNone/>
              <a:defRPr lang="fr-FR" sz="2400" b="0" i="0">
                <a:solidFill>
                  <a:schemeClr val="bg1"/>
                </a:solidFill>
                <a:latin typeface="Montserrat Medium"/>
                <a:ea typeface="+mn-ea"/>
                <a:cs typeface="+mn-cs"/>
              </a:defRPr>
            </a:lvl3pPr>
            <a:lvl4pPr marL="1371600" indent="0">
              <a:buNone/>
              <a:defRPr lang="fr-FR" sz="2400" b="0" i="0">
                <a:solidFill>
                  <a:schemeClr val="bg1"/>
                </a:solidFill>
                <a:latin typeface="Montserrat Medium"/>
                <a:ea typeface="+mn-ea"/>
                <a:cs typeface="+mn-cs"/>
              </a:defRPr>
            </a:lvl4pPr>
            <a:lvl5pPr marL="1828800" indent="0">
              <a:buNone/>
              <a:defRPr lang="fr-FR" sz="2400" b="0" i="0">
                <a:solidFill>
                  <a:schemeClr val="bg1"/>
                </a:solidFill>
                <a:latin typeface="Montserrat Medium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C0D742-F6FB-4473-B8E6-268D55F22C89}" type="datetime1">
              <a:rPr lang="fr-FR"/>
              <a:t>19/12/2024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A61C3F-9F67-48D4-8522-0EDD9B7CCAE3}" type="datetime1">
              <a:rPr lang="fr-FR"/>
              <a:t>19/12/2024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E2A51D-33EE-4270-A747-9AD3949104FA}" type="datetime1">
              <a:rPr lang="fr-FR"/>
              <a:t>19/12/2024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2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09600" y="458789"/>
            <a:ext cx="10972800" cy="8032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600" y="459050"/>
            <a:ext cx="10972800" cy="80333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10972797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639300" y="633412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9BA2A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F06CA1-4082-433A-AE72-52C70153908C}" type="datetime1">
              <a:rPr lang="fr-FR"/>
              <a:t>19/12/2024</a:t>
            </a:fld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366434" y="6334125"/>
            <a:ext cx="709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800">
                <a:solidFill>
                  <a:srgbClr val="9BA2A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782301" y="6334125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E7343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627E89-9752-45E0-AA98-1ABD1F221761}" type="slidenum">
              <a:rPr lang="fr-FR"/>
              <a:t>‹N°›</a:t>
            </a:fld>
            <a:endParaRPr lang="fr-FR"/>
          </a:p>
        </p:txBody>
      </p:sp>
      <p:cxnSp>
        <p:nvCxnSpPr>
          <p:cNvPr id="13" name="Connecteur droit 12"/>
          <p:cNvCxnSpPr>
            <a:cxnSpLocks/>
          </p:cNvCxnSpPr>
          <p:nvPr/>
        </p:nvCxnSpPr>
        <p:spPr bwMode="auto">
          <a:xfrm>
            <a:off x="2366433" y="6432551"/>
            <a:ext cx="0" cy="182563"/>
          </a:xfrm>
          <a:prstGeom prst="line">
            <a:avLst/>
          </a:prstGeom>
          <a:ln w="6350" cmpd="sng">
            <a:solidFill>
              <a:srgbClr val="E734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ADH_Logo_Final.eps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9597" y="6352511"/>
            <a:ext cx="1227378" cy="36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66434" y="458789"/>
            <a:ext cx="9215967" cy="57308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723499" y="663899"/>
            <a:ext cx="8588719" cy="1470025"/>
          </a:xfrm>
        </p:spPr>
        <p:txBody>
          <a:bodyPr anchor="b"/>
          <a:lstStyle>
            <a:lvl1pPr algn="l">
              <a:lnSpc>
                <a:spcPct val="90000"/>
              </a:lnSpc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723499" y="2279528"/>
            <a:ext cx="8588719" cy="367280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9639300" y="633412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9BA2A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D59679-D367-458F-B30E-7926007F5F82}" type="datetime1">
              <a:rPr lang="fr-FR"/>
              <a:t>19/12/2024</a:t>
            </a:fld>
            <a:endParaRPr 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366434" y="6334125"/>
            <a:ext cx="709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800">
                <a:solidFill>
                  <a:srgbClr val="9BA2A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782301" y="6334125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E7343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627E89-9752-45E0-AA98-1ABD1F221761}" type="slidenum">
              <a:rPr lang="fr-FR"/>
              <a:t>‹N°›</a:t>
            </a:fld>
            <a:endParaRPr lang="fr-FR"/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auto">
          <a:xfrm>
            <a:off x="2366433" y="6432551"/>
            <a:ext cx="0" cy="182563"/>
          </a:xfrm>
          <a:prstGeom prst="line">
            <a:avLst/>
          </a:prstGeom>
          <a:ln w="6350" cmpd="sng">
            <a:solidFill>
              <a:srgbClr val="E734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ADH_Logo_Final.eps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9597" y="6352511"/>
            <a:ext cx="1227378" cy="36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653702" y="2547991"/>
            <a:ext cx="5136204" cy="2014484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Titillium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53702" y="4589463"/>
            <a:ext cx="5136204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Titillium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653702" y="6356350"/>
            <a:ext cx="2739389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fld id="{37DE37FB-B3D0-496C-A2F1-B9A73E79C2AD}" type="datetime1">
              <a:rPr lang="fr-FR"/>
              <a:t>19/12/2024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  <p:grpSp>
        <p:nvGrpSpPr>
          <p:cNvPr id="9" name="Groupe 8"/>
          <p:cNvGrpSpPr/>
          <p:nvPr userDrawn="1"/>
        </p:nvGrpSpPr>
        <p:grpSpPr bwMode="auto">
          <a:xfrm>
            <a:off x="0" y="2740623"/>
            <a:ext cx="1549525" cy="159348"/>
            <a:chOff x="0" y="2571750"/>
            <a:chExt cx="1549525" cy="159348"/>
          </a:xfrm>
        </p:grpSpPr>
        <p:cxnSp>
          <p:nvCxnSpPr>
            <p:cNvPr id="10" name="Connecteur droit 9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19050" cmpd="sng">
              <a:solidFill>
                <a:schemeClr val="bg1">
                  <a:lumMod val="9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3" name="Espace réservé du pied de page 3"/>
          <p:cNvSpPr>
            <a:spLocks noGrp="1"/>
          </p:cNvSpPr>
          <p:nvPr>
            <p:ph type="ftr" sz="quarter" idx="14"/>
          </p:nvPr>
        </p:nvSpPr>
        <p:spPr bwMode="auto">
          <a:xfrm>
            <a:off x="4581524" y="6356350"/>
            <a:ext cx="384064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145210"/>
            <a:ext cx="12505732" cy="70032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653702" y="2496619"/>
            <a:ext cx="5136204" cy="206585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Titillium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53702" y="4589463"/>
            <a:ext cx="5136204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Titillium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789906" y="1726406"/>
            <a:ext cx="4241800" cy="3378200"/>
          </a:xfrm>
          <a:prstGeom prst="rect">
            <a:avLst/>
          </a:prstGeom>
        </p:spPr>
      </p:pic>
      <p:grpSp>
        <p:nvGrpSpPr>
          <p:cNvPr id="10" name="Groupe 9"/>
          <p:cNvGrpSpPr/>
          <p:nvPr userDrawn="1"/>
        </p:nvGrpSpPr>
        <p:grpSpPr bwMode="auto">
          <a:xfrm>
            <a:off x="0" y="2740623"/>
            <a:ext cx="1549525" cy="159348"/>
            <a:chOff x="0" y="2571750"/>
            <a:chExt cx="1549525" cy="159348"/>
          </a:xfrm>
        </p:grpSpPr>
        <p:cxnSp>
          <p:nvCxnSpPr>
            <p:cNvPr id="11" name="Connecteur droit 10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19050" cmpd="sng">
              <a:solidFill>
                <a:schemeClr val="bg1">
                  <a:lumMod val="9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653702" y="6356350"/>
            <a:ext cx="2739389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fld id="{B23BAB69-C3AD-44B7-A30B-A3DA78ED97C9}" type="datetime1">
              <a:rPr lang="fr-FR"/>
              <a:t>19/12/2024</a:t>
            </a:fld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  <p:sp>
        <p:nvSpPr>
          <p:cNvPr id="15" name="Espace réservé du pied de page 3"/>
          <p:cNvSpPr>
            <a:spLocks noGrp="1"/>
          </p:cNvSpPr>
          <p:nvPr>
            <p:ph type="ftr" sz="quarter" idx="14"/>
          </p:nvPr>
        </p:nvSpPr>
        <p:spPr bwMode="auto">
          <a:xfrm>
            <a:off x="4581524" y="6356350"/>
            <a:ext cx="3840643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145210"/>
            <a:ext cx="12505732" cy="70032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653702" y="2537717"/>
            <a:ext cx="5136204" cy="2024758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Titillium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53702" y="4589463"/>
            <a:ext cx="5136204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Titillium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100" y="1689100"/>
            <a:ext cx="3429000" cy="3429000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 bwMode="auto">
          <a:xfrm>
            <a:off x="0" y="2740623"/>
            <a:ext cx="1549525" cy="159348"/>
            <a:chOff x="0" y="2571750"/>
            <a:chExt cx="1549525" cy="159348"/>
          </a:xfrm>
        </p:grpSpPr>
        <p:cxnSp>
          <p:nvCxnSpPr>
            <p:cNvPr id="10" name="Connecteur droit 9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19050" cmpd="sng">
              <a:solidFill>
                <a:schemeClr val="bg1">
                  <a:lumMod val="9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653702" y="6356350"/>
            <a:ext cx="2739389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fld id="{5588D42D-D7CF-47EE-B0B9-4DE20FB9F3BE}" type="datetime1">
              <a:rPr lang="fr-FR"/>
              <a:t>19/12/2024</a:t>
            </a:fld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4"/>
          </p:nvPr>
        </p:nvSpPr>
        <p:spPr bwMode="auto">
          <a:xfrm>
            <a:off x="4581524" y="6356350"/>
            <a:ext cx="3840643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127230"/>
            <a:ext cx="12505732" cy="70032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653702" y="2527443"/>
            <a:ext cx="5136204" cy="2035032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Titillium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53702" y="4589463"/>
            <a:ext cx="5136204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Titillium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100" y="1689100"/>
            <a:ext cx="3429000" cy="3429000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 bwMode="auto">
          <a:xfrm>
            <a:off x="0" y="2740623"/>
            <a:ext cx="1549525" cy="159348"/>
            <a:chOff x="0" y="2571750"/>
            <a:chExt cx="1549525" cy="159348"/>
          </a:xfrm>
        </p:grpSpPr>
        <p:cxnSp>
          <p:nvCxnSpPr>
            <p:cNvPr id="10" name="Connecteur droit 9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19050" cmpd="sng">
              <a:solidFill>
                <a:schemeClr val="bg1">
                  <a:lumMod val="9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653702" y="6356350"/>
            <a:ext cx="2739389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fld id="{AA6A142D-E31D-47BF-ADA5-609F0EA772B4}" type="datetime1">
              <a:rPr lang="fr-FR"/>
              <a:t>19/12/2024</a:t>
            </a:fld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4"/>
          </p:nvPr>
        </p:nvSpPr>
        <p:spPr bwMode="auto">
          <a:xfrm>
            <a:off x="4581524" y="6356350"/>
            <a:ext cx="3840643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145210"/>
            <a:ext cx="12505732" cy="70032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653702" y="2527443"/>
            <a:ext cx="5136204" cy="2035032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Titillium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53702" y="4589463"/>
            <a:ext cx="5136204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Titillium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grpSp>
        <p:nvGrpSpPr>
          <p:cNvPr id="13" name="Groupe 12"/>
          <p:cNvGrpSpPr/>
          <p:nvPr userDrawn="1"/>
        </p:nvGrpSpPr>
        <p:grpSpPr bwMode="auto">
          <a:xfrm>
            <a:off x="0" y="2740623"/>
            <a:ext cx="1549525" cy="159348"/>
            <a:chOff x="0" y="2571750"/>
            <a:chExt cx="1549525" cy="159348"/>
          </a:xfrm>
        </p:grpSpPr>
        <p:cxnSp>
          <p:nvCxnSpPr>
            <p:cNvPr id="14" name="Connecteur droit 13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19050" cmpd="sng">
              <a:solidFill>
                <a:schemeClr val="bg1">
                  <a:lumMod val="9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653702" y="6356350"/>
            <a:ext cx="2739389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fld id="{461E8CA1-0E81-4983-BC98-1188A5319AA8}" type="datetime1">
              <a:rPr lang="fr-FR"/>
              <a:t>19/12/2024</a:t>
            </a:fld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14"/>
          </p:nvPr>
        </p:nvSpPr>
        <p:spPr bwMode="auto">
          <a:xfrm>
            <a:off x="4581524" y="6356350"/>
            <a:ext cx="3840643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ous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653702" y="2527443"/>
            <a:ext cx="5136204" cy="2035032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rgbClr val="3F5AA6"/>
                </a:solidFill>
                <a:latin typeface="Titillium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53702" y="4589463"/>
            <a:ext cx="5136204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Titillium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789906" y="1739900"/>
            <a:ext cx="4241800" cy="3378200"/>
          </a:xfrm>
          <a:prstGeom prst="rect">
            <a:avLst/>
          </a:prstGeom>
        </p:spPr>
      </p:pic>
      <p:grpSp>
        <p:nvGrpSpPr>
          <p:cNvPr id="12" name="Groupe 11"/>
          <p:cNvGrpSpPr/>
          <p:nvPr userDrawn="1"/>
        </p:nvGrpSpPr>
        <p:grpSpPr bwMode="auto">
          <a:xfrm>
            <a:off x="0" y="2740623"/>
            <a:ext cx="1549525" cy="159348"/>
            <a:chOff x="0" y="2571750"/>
            <a:chExt cx="1549525" cy="159348"/>
          </a:xfrm>
        </p:grpSpPr>
        <p:cxnSp>
          <p:nvCxnSpPr>
            <p:cNvPr id="5" name="Connecteur droit 4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25400" cmpd="sng">
              <a:solidFill>
                <a:srgbClr val="3F5AA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25400">
              <a:solidFill>
                <a:srgbClr val="3F5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auto">
          <a:xfrm>
            <a:off x="1653702" y="6356349"/>
            <a:ext cx="2743200" cy="365125"/>
          </a:xfrm>
        </p:spPr>
        <p:txBody>
          <a:bodyPr/>
          <a:lstStyle/>
          <a:p>
            <a:pPr>
              <a:defRPr/>
            </a:pPr>
            <a:fld id="{EFF7AC8F-5F57-4293-ADA0-2206D350A037}" type="datetime1">
              <a:rPr lang="fr-FR"/>
              <a:t>19/12/2024</a:t>
            </a:fld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4"/>
          </p:nvPr>
        </p:nvSpPr>
        <p:spPr bwMode="auto">
          <a:xfrm>
            <a:off x="4581524" y="6356350"/>
            <a:ext cx="384064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Agriconsent - Dossier SIMA Innovation Awards 2022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653702" y="579437"/>
            <a:ext cx="5136204" cy="1160463"/>
          </a:xfrm>
        </p:spPr>
        <p:txBody>
          <a:bodyPr anchor="t">
            <a:normAutofit/>
          </a:bodyPr>
          <a:lstStyle>
            <a:lvl1pPr>
              <a:defRPr lang="fr-FR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grpSp>
        <p:nvGrpSpPr>
          <p:cNvPr id="12" name="Groupe 11"/>
          <p:cNvGrpSpPr/>
          <p:nvPr userDrawn="1"/>
        </p:nvGrpSpPr>
        <p:grpSpPr bwMode="auto">
          <a:xfrm>
            <a:off x="0" y="2740623"/>
            <a:ext cx="1549525" cy="159348"/>
            <a:chOff x="0" y="2571750"/>
            <a:chExt cx="1549525" cy="159348"/>
          </a:xfrm>
        </p:grpSpPr>
        <p:cxnSp>
          <p:nvCxnSpPr>
            <p:cNvPr id="5" name="Connecteur droit 4"/>
            <p:cNvCxnSpPr>
              <a:cxnSpLocks/>
            </p:cNvCxnSpPr>
            <p:nvPr userDrawn="1"/>
          </p:nvCxnSpPr>
          <p:spPr bwMode="auto">
            <a:xfrm>
              <a:off x="0" y="2647949"/>
              <a:ext cx="1390177" cy="0"/>
            </a:xfrm>
            <a:prstGeom prst="line">
              <a:avLst/>
            </a:prstGeom>
            <a:ln w="25400" cmpd="sng">
              <a:solidFill>
                <a:srgbClr val="3F5AA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 userDrawn="1"/>
          </p:nvSpPr>
          <p:spPr bwMode="auto">
            <a:xfrm>
              <a:off x="1390177" y="2571750"/>
              <a:ext cx="159348" cy="159348"/>
            </a:xfrm>
            <a:prstGeom prst="ellipse">
              <a:avLst/>
            </a:prstGeom>
            <a:noFill/>
            <a:ln w="25400">
              <a:solidFill>
                <a:srgbClr val="3F5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658390" y="1739899"/>
            <a:ext cx="5131515" cy="443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defRPr lang="fr-FR"/>
            </a:lvl1pPr>
            <a:lvl2pPr marL="0" indent="0" algn="l">
              <a:defRPr lang="fr-FR"/>
            </a:lvl2pPr>
            <a:lvl3pPr marL="0" indent="0" algn="l">
              <a:defRPr lang="fr-FR" b="1"/>
            </a:lvl3pPr>
            <a:lvl4pPr marL="0" indent="0" algn="l">
              <a:defRPr lang="fr-FR" sz="1600" b="0"/>
            </a:lvl4pPr>
            <a:lvl5pPr marL="0" indent="0" algn="l">
              <a:defRPr lang="fr-FR" b="0"/>
            </a:lvl5pPr>
          </a:lstStyle>
          <a:p>
            <a:pPr lvl="0" algn="l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 algn="l">
              <a:defRPr/>
            </a:pPr>
            <a:r>
              <a:rPr lang="fr-FR"/>
              <a:t>Deuxième niveau</a:t>
            </a:r>
            <a:endParaRPr/>
          </a:p>
          <a:p>
            <a:pPr lvl="2" algn="l">
              <a:defRPr/>
            </a:pPr>
            <a:r>
              <a:rPr lang="fr-FR"/>
              <a:t>Troisième niveau</a:t>
            </a:r>
            <a:endParaRPr/>
          </a:p>
          <a:p>
            <a:pPr lvl="3" algn="l">
              <a:defRPr/>
            </a:pPr>
            <a:r>
              <a:rPr lang="fr-FR"/>
              <a:t>Quatrième niveau</a:t>
            </a:r>
            <a:endParaRPr/>
          </a:p>
          <a:p>
            <a:pPr lvl="4" algn="l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auto">
          <a:xfrm>
            <a:off x="1653702" y="6356349"/>
            <a:ext cx="2743200" cy="365125"/>
          </a:xfrm>
        </p:spPr>
        <p:txBody>
          <a:bodyPr/>
          <a:lstStyle/>
          <a:p>
            <a:pPr>
              <a:defRPr/>
            </a:pPr>
            <a:fld id="{C647FACC-0374-4898-9D61-B1BCB57ACE4D}" type="datetime1">
              <a:rPr lang="fr-FR"/>
              <a:t>19/12/2024</a:t>
            </a:fld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l">
              <a:defRPr/>
            </a:pPr>
            <a:r>
              <a:rPr lang="fr-FR" sz="20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ontserrat"/>
                <a:ea typeface="+mn-ea"/>
                <a:cs typeface="+mn-cs"/>
              </a:rPr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 sz="20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ontserrat"/>
                <a:ea typeface="+mn-ea"/>
                <a:cs typeface="+mn-cs"/>
              </a:rPr>
              <a:t>Deuxième niveau</a:t>
            </a:r>
            <a:endParaRPr/>
          </a:p>
          <a:p>
            <a:pPr lvl="2">
              <a:defRPr/>
            </a:pPr>
            <a:r>
              <a:rPr lang="fr-FR" sz="20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ontserrat"/>
                <a:ea typeface="+mn-ea"/>
                <a:cs typeface="+mn-cs"/>
              </a:rPr>
              <a:t>Troisième niveau</a:t>
            </a:r>
            <a:endParaRPr/>
          </a:p>
          <a:p>
            <a:pPr lvl="3">
              <a:defRPr/>
            </a:pPr>
            <a:r>
              <a:rPr lang="fr-FR" sz="20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ontserrat"/>
                <a:ea typeface="+mn-ea"/>
                <a:cs typeface="+mn-cs"/>
              </a:rPr>
              <a:t>Quatrième niveau</a:t>
            </a:r>
            <a:endParaRPr/>
          </a:p>
          <a:p>
            <a:pPr lvl="4">
              <a:defRPr/>
            </a:pPr>
            <a:r>
              <a:rPr lang="fr-FR" sz="20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ontserrat"/>
                <a:ea typeface="+mn-ea"/>
                <a:cs typeface="+mn-cs"/>
              </a:rPr>
              <a:t>Cinquième niveau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Montserra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  <a:latin typeface="Montserrat"/>
              </a:defRPr>
            </a:lvl1pPr>
          </a:lstStyle>
          <a:p>
            <a:pPr>
              <a:defRPr/>
            </a:pPr>
            <a:fld id="{6264A73A-59EC-CF4C-886C-1CDB29DEAA9C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lang="fr-FR" sz="800">
                <a:latin typeface="Montserra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5630863" y="6642100"/>
            <a:ext cx="958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>
              <a:defRPr/>
            </a:pPr>
            <a:r>
              <a:rPr lang="fr-FR" sz="1000">
                <a:solidFill>
                  <a:srgbClr val="FF0000"/>
                </a:solidFill>
                <a:latin typeface="Calibri"/>
                <a:cs typeface="Calibri"/>
              </a:rPr>
              <a:t>Diffusion : Interne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/>
  <p:txStyles>
    <p:titleStyle>
      <a:lvl1pPr algn="l" defTabSz="914400">
        <a:lnSpc>
          <a:spcPct val="90000"/>
        </a:lnSpc>
        <a:spcBef>
          <a:spcPts val="0"/>
        </a:spcBef>
        <a:buNone/>
        <a:defRPr lang="fr-FR" sz="4000" b="1" i="0" cap="all">
          <a:solidFill>
            <a:srgbClr val="3F5AA6"/>
          </a:solidFill>
          <a:latin typeface="Titillium"/>
          <a:ea typeface="+mj-ea"/>
          <a:cs typeface="+mj-cs"/>
        </a:defRPr>
      </a:lvl1pPr>
    </p:titleStyle>
    <p:bodyStyle>
      <a:lvl1pPr marL="0" indent="0" algn="l" defTabSz="914400">
        <a:lnSpc>
          <a:spcPct val="90000"/>
        </a:lnSpc>
        <a:spcBef>
          <a:spcPts val="1000"/>
        </a:spcBef>
        <a:buFont typeface="Arial"/>
        <a:buNone/>
        <a:defRPr lang="fr-FR" sz="2000" b="0" i="0">
          <a:solidFill>
            <a:schemeClr val="tx1"/>
          </a:solidFill>
          <a:latin typeface="Montserrat"/>
          <a:ea typeface="+mn-ea"/>
          <a:cs typeface="+mn-cs"/>
        </a:defRPr>
      </a:lvl1pPr>
      <a:lvl2pPr marL="0" indent="0" algn="l" defTabSz="914400">
        <a:lnSpc>
          <a:spcPct val="90000"/>
        </a:lnSpc>
        <a:spcBef>
          <a:spcPts val="500"/>
        </a:spcBef>
        <a:buFont typeface="Arial"/>
        <a:buNone/>
        <a:defRPr lang="fr-FR" sz="1800" b="0" i="0">
          <a:solidFill>
            <a:srgbClr val="CF3544"/>
          </a:solidFill>
          <a:latin typeface="Montserrat"/>
          <a:ea typeface="+mn-ea"/>
          <a:cs typeface="+mn-cs"/>
        </a:defRPr>
      </a:lvl2pPr>
      <a:lvl3pPr marL="0" indent="0" algn="l" defTabSz="914400">
        <a:lnSpc>
          <a:spcPct val="90000"/>
        </a:lnSpc>
        <a:spcBef>
          <a:spcPts val="500"/>
        </a:spcBef>
        <a:buFont typeface="Arial"/>
        <a:buNone/>
        <a:defRPr lang="fr-FR" sz="1600" b="0" i="0">
          <a:solidFill>
            <a:schemeClr val="tx1"/>
          </a:solidFill>
          <a:latin typeface="Montserrat"/>
          <a:ea typeface="+mn-ea"/>
          <a:cs typeface="+mn-cs"/>
        </a:defRPr>
      </a:lvl3pPr>
      <a:lvl4pPr marL="0" indent="0" algn="l" defTabSz="914400">
        <a:lnSpc>
          <a:spcPct val="90000"/>
        </a:lnSpc>
        <a:spcBef>
          <a:spcPts val="500"/>
        </a:spcBef>
        <a:buFont typeface="Arial"/>
        <a:buNone/>
        <a:defRPr lang="fr-FR" sz="1400" b="1" i="0">
          <a:solidFill>
            <a:schemeClr val="tx1"/>
          </a:solidFill>
          <a:latin typeface="Montserrat"/>
          <a:ea typeface="+mn-ea"/>
          <a:cs typeface="+mn-cs"/>
        </a:defRPr>
      </a:lvl4pPr>
      <a:lvl5pPr marL="0" indent="0" algn="l" defTabSz="914400">
        <a:lnSpc>
          <a:spcPct val="90000"/>
        </a:lnSpc>
        <a:spcBef>
          <a:spcPts val="500"/>
        </a:spcBef>
        <a:buFont typeface="Arial"/>
        <a:buNone/>
        <a:defRPr lang="fr-FR" sz="1400" b="0" i="0">
          <a:solidFill>
            <a:schemeClr val="tx1"/>
          </a:solidFill>
          <a:latin typeface="Montserra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Actifs logiciels AGDATAHUB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/>
          <p:cNvSpPr/>
          <p:nvPr/>
        </p:nvSpPr>
        <p:spPr bwMode="auto">
          <a:xfrm>
            <a:off x="8426652" y="4367290"/>
            <a:ext cx="3657460" cy="638765"/>
          </a:xfrm>
          <a:prstGeom prst="roundRect">
            <a:avLst>
              <a:gd name="adj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Data Exchange Platform</a:t>
            </a:r>
            <a:endParaRPr/>
          </a:p>
        </p:txBody>
      </p:sp>
      <p:sp>
        <p:nvSpPr>
          <p:cNvPr id="17" name="Rectangle : coins arrondis 16"/>
          <p:cNvSpPr/>
          <p:nvPr/>
        </p:nvSpPr>
        <p:spPr bwMode="auto">
          <a:xfrm>
            <a:off x="158103" y="4412841"/>
            <a:ext cx="8001217" cy="593214"/>
          </a:xfrm>
          <a:prstGeom prst="roundRect">
            <a:avLst>
              <a:gd name="adj" fmla="val 16667"/>
            </a:avLst>
          </a:prstGeom>
          <a:solidFill>
            <a:srgbClr val="FF8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Live Identity Wallet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Vue globale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81A1C3A8-A03F-41EA-9816-78DBCB8226BB}" type="datetime1">
              <a:rPr lang="fr-FR"/>
              <a:t>19/12/2024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9448799" y="6492874"/>
            <a:ext cx="2743200" cy="365125"/>
          </a:xfrm>
        </p:spPr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2</a:t>
            </a:fld>
            <a:endParaRPr lang="fr-FR"/>
          </a:p>
        </p:txBody>
      </p:sp>
      <p:sp>
        <p:nvSpPr>
          <p:cNvPr id="6" name="Rectangle : coins arrondis 5"/>
          <p:cNvSpPr/>
          <p:nvPr/>
        </p:nvSpPr>
        <p:spPr bwMode="auto">
          <a:xfrm>
            <a:off x="8414707" y="977221"/>
            <a:ext cx="3681350" cy="42061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>
                <a:solidFill>
                  <a:sysClr val="windowText" lastClr="000000"/>
                </a:solidFill>
              </a:rPr>
              <a:t>Exchange</a:t>
            </a:r>
            <a:br>
              <a:rPr lang="fr-FR">
                <a:solidFill>
                  <a:sysClr val="windowText" lastClr="000000"/>
                </a:solidFill>
              </a:rPr>
            </a:br>
            <a:r>
              <a:rPr lang="fr-FR" sz="1200">
                <a:solidFill>
                  <a:sysClr val="windowText" lastClr="000000"/>
                </a:solidFill>
              </a:rPr>
              <a:t>Marketplace &amp; </a:t>
            </a:r>
            <a:r>
              <a:rPr lang="fr-FR" sz="1200" i="1">
                <a:solidFill>
                  <a:sysClr val="windowText" lastClr="000000"/>
                </a:solidFill>
              </a:rPr>
              <a:t>Echange de données</a:t>
            </a:r>
            <a:endParaRPr/>
          </a:p>
          <a:p>
            <a:pPr algn="ctr">
              <a:defRPr/>
            </a:pPr>
            <a:endParaRPr lang="fr-FR">
              <a:solidFill>
                <a:sysClr val="windowText" lastClr="000000"/>
              </a:solidFill>
            </a:endParaRPr>
          </a:p>
        </p:txBody>
      </p:sp>
      <p:sp>
        <p:nvSpPr>
          <p:cNvPr id="7" name="Rectangle : coins arrondis 6"/>
          <p:cNvSpPr/>
          <p:nvPr/>
        </p:nvSpPr>
        <p:spPr bwMode="auto">
          <a:xfrm>
            <a:off x="5626356" y="980114"/>
            <a:ext cx="2532964" cy="42061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>
                <a:solidFill>
                  <a:sysClr val="windowText" lastClr="000000"/>
                </a:solidFill>
              </a:rPr>
              <a:t>Consent</a:t>
            </a:r>
            <a:br>
              <a:rPr lang="fr-FR">
                <a:solidFill>
                  <a:sysClr val="windowText" lastClr="000000"/>
                </a:solidFill>
              </a:rPr>
            </a:br>
            <a:r>
              <a:rPr lang="fr-FR" sz="1200" i="1">
                <a:solidFill>
                  <a:sysClr val="windowText" lastClr="000000"/>
                </a:solidFill>
              </a:rPr>
              <a:t>Gestion des autorisations de partage de données</a:t>
            </a:r>
            <a:endParaRPr lang="fr-FR" sz="1800" i="1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fr-FR">
              <a:solidFill>
                <a:sysClr val="windowText" lastClr="000000"/>
              </a:solidFill>
            </a:endParaRPr>
          </a:p>
        </p:txBody>
      </p:sp>
      <p:sp>
        <p:nvSpPr>
          <p:cNvPr id="8" name="Rectangle : coins arrondis 7"/>
          <p:cNvSpPr/>
          <p:nvPr/>
        </p:nvSpPr>
        <p:spPr bwMode="auto">
          <a:xfrm>
            <a:off x="2882503" y="967253"/>
            <a:ext cx="2655075" cy="421899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>
                <a:solidFill>
                  <a:sysClr val="windowText" lastClr="000000"/>
                </a:solidFill>
              </a:rPr>
              <a:t>Agritrust</a:t>
            </a:r>
          </a:p>
          <a:p>
            <a:pPr algn="ctr">
              <a:defRPr/>
            </a:pPr>
            <a:r>
              <a:rPr lang="fr-FR" sz="1200" i="1">
                <a:solidFill>
                  <a:sysClr val="windowText" lastClr="000000"/>
                </a:solidFill>
              </a:rPr>
              <a:t>Identité numérique Agricole</a:t>
            </a:r>
            <a:endParaRPr/>
          </a:p>
        </p:txBody>
      </p:sp>
      <p:sp>
        <p:nvSpPr>
          <p:cNvPr id="10" name="Rectangle : coins arrondis 9"/>
          <p:cNvSpPr/>
          <p:nvPr/>
        </p:nvSpPr>
        <p:spPr bwMode="auto">
          <a:xfrm>
            <a:off x="6036514" y="3280970"/>
            <a:ext cx="1868385" cy="499858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Routeur de Consentements</a:t>
            </a:r>
            <a:endParaRPr/>
          </a:p>
        </p:txBody>
      </p:sp>
      <p:sp>
        <p:nvSpPr>
          <p:cNvPr id="13" name="Rectangle : coins arrondis 12"/>
          <p:cNvSpPr/>
          <p:nvPr/>
        </p:nvSpPr>
        <p:spPr bwMode="auto">
          <a:xfrm>
            <a:off x="9507387" y="2571721"/>
            <a:ext cx="1868385" cy="684316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Routeur ADM</a:t>
            </a:r>
            <a:endParaRPr/>
          </a:p>
        </p:txBody>
      </p:sp>
      <p:sp>
        <p:nvSpPr>
          <p:cNvPr id="14" name="Rectangle : coins arrondis 13"/>
          <p:cNvSpPr/>
          <p:nvPr/>
        </p:nvSpPr>
        <p:spPr bwMode="auto">
          <a:xfrm>
            <a:off x="6036514" y="2743829"/>
            <a:ext cx="1868385" cy="499857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Gestionnaire de Consentements</a:t>
            </a:r>
            <a:endParaRPr/>
          </a:p>
        </p:txBody>
      </p:sp>
      <p:sp>
        <p:nvSpPr>
          <p:cNvPr id="15" name="Rectangle : coins arrondis 14"/>
          <p:cNvSpPr/>
          <p:nvPr/>
        </p:nvSpPr>
        <p:spPr bwMode="auto">
          <a:xfrm>
            <a:off x="6036514" y="2294975"/>
            <a:ext cx="1868385" cy="400936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Portail Web</a:t>
            </a:r>
            <a:endParaRPr/>
          </a:p>
        </p:txBody>
      </p:sp>
      <p:sp>
        <p:nvSpPr>
          <p:cNvPr id="18" name="Rectangle : coins arrondis 17"/>
          <p:cNvSpPr/>
          <p:nvPr/>
        </p:nvSpPr>
        <p:spPr bwMode="auto">
          <a:xfrm>
            <a:off x="4470041" y="5866112"/>
            <a:ext cx="1265513" cy="684316"/>
          </a:xfrm>
          <a:prstGeom prst="roundRect">
            <a:avLst>
              <a:gd name="adj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DAWEX</a:t>
            </a:r>
            <a:endParaRPr/>
          </a:p>
        </p:txBody>
      </p:sp>
      <p:sp>
        <p:nvSpPr>
          <p:cNvPr id="19" name="Rectangle : coins arrondis 18"/>
          <p:cNvSpPr/>
          <p:nvPr/>
        </p:nvSpPr>
        <p:spPr bwMode="auto">
          <a:xfrm>
            <a:off x="6057579" y="5863473"/>
            <a:ext cx="1298805" cy="684316"/>
          </a:xfrm>
          <a:prstGeom prst="roundRect">
            <a:avLst>
              <a:gd name="adj" fmla="val 16667"/>
            </a:avLst>
          </a:prstGeom>
          <a:solidFill>
            <a:srgbClr val="FF8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Orange Business</a:t>
            </a:r>
            <a:endParaRPr/>
          </a:p>
        </p:txBody>
      </p:sp>
      <p:sp>
        <p:nvSpPr>
          <p:cNvPr id="20" name="Rectangle : coins arrondis 19"/>
          <p:cNvSpPr/>
          <p:nvPr/>
        </p:nvSpPr>
        <p:spPr bwMode="auto">
          <a:xfrm>
            <a:off x="7678409" y="5863473"/>
            <a:ext cx="1265513" cy="684316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IN Groupe</a:t>
            </a:r>
            <a:endParaRPr/>
          </a:p>
        </p:txBody>
      </p:sp>
      <p:sp>
        <p:nvSpPr>
          <p:cNvPr id="21" name="Rectangle : coins arrondis 20"/>
          <p:cNvSpPr/>
          <p:nvPr/>
        </p:nvSpPr>
        <p:spPr bwMode="auto">
          <a:xfrm>
            <a:off x="158103" y="967254"/>
            <a:ext cx="2655075" cy="421899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dirty="0" err="1">
                <a:solidFill>
                  <a:sysClr val="windowText" lastClr="000000"/>
                </a:solidFill>
              </a:rPr>
              <a:t>Connect</a:t>
            </a:r>
            <a:br>
              <a:rPr lang="fr-FR" dirty="0">
                <a:solidFill>
                  <a:sysClr val="windowText" lastClr="000000"/>
                </a:solidFill>
              </a:rPr>
            </a:br>
            <a:r>
              <a:rPr lang="fr-FR" sz="1200" i="1" dirty="0">
                <a:solidFill>
                  <a:sysClr val="windowText" lastClr="000000"/>
                </a:solidFill>
              </a:rPr>
              <a:t>Authentification unique aux services Agricoles</a:t>
            </a:r>
            <a:endParaRPr dirty="0"/>
          </a:p>
          <a:p>
            <a:pPr algn="ctr">
              <a:defRPr/>
            </a:pP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 : coins arrondis 21"/>
          <p:cNvSpPr/>
          <p:nvPr/>
        </p:nvSpPr>
        <p:spPr bwMode="auto">
          <a:xfrm>
            <a:off x="551447" y="2552603"/>
            <a:ext cx="1868385" cy="684473"/>
          </a:xfrm>
          <a:prstGeom prst="roundRect">
            <a:avLst>
              <a:gd name="adj" fmla="val 16667"/>
            </a:avLst>
          </a:prstGeom>
          <a:solidFill>
            <a:srgbClr val="FF8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Plugin Authentification</a:t>
            </a:r>
            <a:endParaRPr/>
          </a:p>
        </p:txBody>
      </p:sp>
      <p:sp>
        <p:nvSpPr>
          <p:cNvPr id="23" name="Rectangle : coins arrondis 22"/>
          <p:cNvSpPr/>
          <p:nvPr/>
        </p:nvSpPr>
        <p:spPr bwMode="auto">
          <a:xfrm>
            <a:off x="2882503" y="5866112"/>
            <a:ext cx="1265513" cy="684316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Agdatahub</a:t>
            </a:r>
            <a:endParaRPr/>
          </a:p>
        </p:txBody>
      </p:sp>
      <p:sp>
        <p:nvSpPr>
          <p:cNvPr id="24" name="Rectangle : coins arrondis 23"/>
          <p:cNvSpPr/>
          <p:nvPr/>
        </p:nvSpPr>
        <p:spPr bwMode="auto">
          <a:xfrm>
            <a:off x="9285167" y="2150770"/>
            <a:ext cx="2223881" cy="127822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>
                <a:solidFill>
                  <a:sysClr val="windowText" lastClr="000000"/>
                </a:solidFill>
              </a:rPr>
              <a:t>SED</a:t>
            </a:r>
            <a:endParaRPr/>
          </a:p>
        </p:txBody>
      </p:sp>
      <p:sp>
        <p:nvSpPr>
          <p:cNvPr id="9" name="ZoneTexte 8"/>
          <p:cNvSpPr txBox="1"/>
          <p:nvPr/>
        </p:nvSpPr>
        <p:spPr bwMode="auto">
          <a:xfrm>
            <a:off x="3008998" y="5345985"/>
            <a:ext cx="6097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800" i="1">
                <a:solidFill>
                  <a:sysClr val="windowText" lastClr="000000"/>
                </a:solidFill>
              </a:rPr>
              <a:t>Propriété intellectuelle :</a:t>
            </a:r>
            <a:endParaRPr lang="fr-FR" sz="2800" i="1">
              <a:solidFill>
                <a:sysClr val="windowText" lastClr="000000"/>
              </a:solidFill>
            </a:endParaRPr>
          </a:p>
        </p:txBody>
      </p:sp>
      <p:sp>
        <p:nvSpPr>
          <p:cNvPr id="12" name="Rectangle : coins arrondis 11"/>
          <p:cNvSpPr/>
          <p:nvPr/>
        </p:nvSpPr>
        <p:spPr bwMode="auto">
          <a:xfrm>
            <a:off x="6025642" y="3816600"/>
            <a:ext cx="1868385" cy="499858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API d’accès aux autorisations</a:t>
            </a:r>
            <a:endParaRPr/>
          </a:p>
        </p:txBody>
      </p:sp>
      <p:sp>
        <p:nvSpPr>
          <p:cNvPr id="16" name="Rectangle : coins arrondis 15"/>
          <p:cNvSpPr/>
          <p:nvPr/>
        </p:nvSpPr>
        <p:spPr bwMode="auto">
          <a:xfrm>
            <a:off x="551447" y="1825923"/>
            <a:ext cx="7348739" cy="400936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Application Mobile (Wallet d’Identité)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Exchange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13579" y="6538912"/>
            <a:ext cx="2743200" cy="365125"/>
          </a:xfrm>
        </p:spPr>
        <p:txBody>
          <a:bodyPr/>
          <a:lstStyle/>
          <a:p>
            <a:pPr>
              <a:defRPr/>
            </a:pPr>
            <a:fld id="{81A1C3A8-A03F-41EA-9816-78DBCB8226BB}" type="datetime1">
              <a:rPr lang="fr-FR"/>
              <a:t>19/12/2024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9448799" y="6492874"/>
            <a:ext cx="2743200" cy="365125"/>
          </a:xfrm>
        </p:spPr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3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fr-FR"/>
              <a:t>Principal service de l’intermédiaire de données Agdatahub, Exchange fournit l’ensemble de services d’échange de données et de marketplace;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Le service est basé sur le produit Data Exchange Platform de Dawex;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Les fonctionnalités financées par Agdatahub sont la propriété intellectuelle de Dawex;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La configuration du service (thèmes graphiques, configuration spécifique agricole) est la propriété d’Agdatahub;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La fonctionnalité de vérification des autorisations (consentements) nécessite le service Routeur de consentements du service Consent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7" name="Rectangle : coins arrondis 6"/>
          <p:cNvSpPr/>
          <p:nvPr/>
        </p:nvSpPr>
        <p:spPr bwMode="auto">
          <a:xfrm>
            <a:off x="7879890" y="4468260"/>
            <a:ext cx="2223881" cy="127822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>
                <a:solidFill>
                  <a:sysClr val="windowText" lastClr="000000"/>
                </a:solidFill>
              </a:rPr>
              <a:t>Exchange</a:t>
            </a:r>
            <a:endParaRPr/>
          </a:p>
        </p:txBody>
      </p:sp>
      <p:sp>
        <p:nvSpPr>
          <p:cNvPr id="8" name="Rectangle : coins arrondis 7"/>
          <p:cNvSpPr/>
          <p:nvPr/>
        </p:nvSpPr>
        <p:spPr bwMode="auto">
          <a:xfrm>
            <a:off x="3872119" y="4324631"/>
            <a:ext cx="2223881" cy="20466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>
                <a:solidFill>
                  <a:sysClr val="windowText" lastClr="000000"/>
                </a:solidFill>
              </a:rPr>
              <a:t>Consent</a:t>
            </a:r>
            <a:endParaRPr/>
          </a:p>
        </p:txBody>
      </p:sp>
      <p:sp>
        <p:nvSpPr>
          <p:cNvPr id="9" name="Rectangle : coins arrondis 8"/>
          <p:cNvSpPr/>
          <p:nvPr/>
        </p:nvSpPr>
        <p:spPr bwMode="auto">
          <a:xfrm>
            <a:off x="4049866" y="4852279"/>
            <a:ext cx="1868385" cy="499858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Routeur de Consentements</a:t>
            </a:r>
            <a:endParaRPr/>
          </a:p>
        </p:txBody>
      </p:sp>
      <p:cxnSp>
        <p:nvCxnSpPr>
          <p:cNvPr id="11" name="Connecteur droit avec flèche 10"/>
          <p:cNvCxnSpPr>
            <a:cxnSpLocks/>
            <a:stCxn id="7" idx="1"/>
            <a:endCxn id="9" idx="3"/>
          </p:cNvCxnSpPr>
          <p:nvPr/>
        </p:nvCxnSpPr>
        <p:spPr bwMode="auto">
          <a:xfrm flipH="1" flipV="1">
            <a:off x="5918251" y="5102208"/>
            <a:ext cx="1961639" cy="5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cxnSpLocks/>
            <a:stCxn id="9" idx="2"/>
            <a:endCxn id="16" idx="0"/>
          </p:cNvCxnSpPr>
          <p:nvPr/>
        </p:nvCxnSpPr>
        <p:spPr bwMode="auto">
          <a:xfrm flipH="1">
            <a:off x="4984058" y="5352137"/>
            <a:ext cx="1" cy="394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15"/>
          <p:cNvSpPr/>
          <p:nvPr/>
        </p:nvSpPr>
        <p:spPr bwMode="auto">
          <a:xfrm>
            <a:off x="4049865" y="5746490"/>
            <a:ext cx="1868385" cy="499857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Gestionnaire de Consentements</a:t>
            </a:r>
            <a:endParaRPr/>
          </a:p>
        </p:txBody>
      </p:sp>
      <p:sp>
        <p:nvSpPr>
          <p:cNvPr id="19" name="ZoneTexte 18"/>
          <p:cNvSpPr txBox="1"/>
          <p:nvPr/>
        </p:nvSpPr>
        <p:spPr bwMode="auto">
          <a:xfrm>
            <a:off x="6122731" y="4852279"/>
            <a:ext cx="1814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/>
              <a:t>Vérification des autorisations</a:t>
            </a:r>
            <a:endParaRPr/>
          </a:p>
        </p:txBody>
      </p:sp>
      <p:sp>
        <p:nvSpPr>
          <p:cNvPr id="20" name="ZoneTexte 19"/>
          <p:cNvSpPr txBox="1"/>
          <p:nvPr/>
        </p:nvSpPr>
        <p:spPr bwMode="auto">
          <a:xfrm>
            <a:off x="5173025" y="5425473"/>
            <a:ext cx="1814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/>
              <a:t>Vérification des autorisations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SED – Système d’échange de données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0" y="6483325"/>
            <a:ext cx="2743200" cy="365125"/>
          </a:xfrm>
        </p:spPr>
        <p:txBody>
          <a:bodyPr/>
          <a:lstStyle/>
          <a:p>
            <a:pPr>
              <a:defRPr/>
            </a:pPr>
            <a:fld id="{81A1C3A8-A03F-41EA-9816-78DBCB8226BB}" type="datetime1">
              <a:rPr lang="fr-FR"/>
              <a:t>19/12/2024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9448799" y="6483324"/>
            <a:ext cx="2743200" cy="365125"/>
          </a:xfrm>
        </p:spPr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4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fr-FR"/>
              <a:t>Il s’agit d’une configuration du service Exchange pour le projet CNE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Ce service intègre également :</a:t>
            </a:r>
            <a:endParaRPr/>
          </a:p>
          <a:p>
            <a:pPr marL="1165225" lvl="1" indent="-496888">
              <a:buFont typeface="Arial"/>
              <a:buChar char="•"/>
              <a:defRPr/>
            </a:pPr>
            <a:r>
              <a:rPr lang="fr-FR">
                <a:solidFill>
                  <a:schemeClr val="bg1">
                    <a:lumMod val="50000"/>
                  </a:schemeClr>
                </a:solidFill>
              </a:rPr>
              <a:t>Le routeur de consentements du service Consent. Ce service permet d’intégrer le service Agata Consent, gestionnaire de consentement de la société FAST, co-traitant</a:t>
            </a:r>
            <a:endParaRPr/>
          </a:p>
          <a:p>
            <a:pPr marL="1165225" lvl="1" indent="-496888">
              <a:buFont typeface="Arial"/>
              <a:buChar char="•"/>
              <a:defRPr/>
            </a:pPr>
            <a:r>
              <a:rPr lang="fr-FR">
                <a:solidFill>
                  <a:schemeClr val="bg1">
                    <a:lumMod val="50000"/>
                  </a:schemeClr>
                </a:solidFill>
              </a:rPr>
              <a:t>Le routeur ADM (adressage et distribution multiple) développé spécifiquement pour le projet CNE (dépendances fonctionnelles avec des services CNE)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fr-FR"/>
          </a:p>
          <a:p>
            <a:pPr>
              <a:defRPr/>
            </a:pPr>
            <a:endParaRPr lang="fr-FR"/>
          </a:p>
        </p:txBody>
      </p:sp>
      <p:sp>
        <p:nvSpPr>
          <p:cNvPr id="6" name="Rectangle : coins arrondis 5"/>
          <p:cNvSpPr/>
          <p:nvPr/>
        </p:nvSpPr>
        <p:spPr bwMode="auto">
          <a:xfrm>
            <a:off x="7624083" y="4123211"/>
            <a:ext cx="1868385" cy="684316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Routeur ADM</a:t>
            </a:r>
            <a:endParaRPr/>
          </a:p>
        </p:txBody>
      </p:sp>
      <p:sp>
        <p:nvSpPr>
          <p:cNvPr id="7" name="Rectangle : coins arrondis 6"/>
          <p:cNvSpPr/>
          <p:nvPr/>
        </p:nvSpPr>
        <p:spPr bwMode="auto">
          <a:xfrm>
            <a:off x="7425013" y="3702260"/>
            <a:ext cx="2223881" cy="127822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>
                <a:solidFill>
                  <a:sysClr val="windowText" lastClr="000000"/>
                </a:solidFill>
              </a:rPr>
              <a:t>SED</a:t>
            </a:r>
            <a:endParaRPr/>
          </a:p>
        </p:txBody>
      </p:sp>
      <p:sp>
        <p:nvSpPr>
          <p:cNvPr id="8" name="Rectangle : coins arrondis 7"/>
          <p:cNvSpPr/>
          <p:nvPr/>
        </p:nvSpPr>
        <p:spPr bwMode="auto">
          <a:xfrm>
            <a:off x="3245841" y="3563798"/>
            <a:ext cx="2223881" cy="127822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>
                <a:solidFill>
                  <a:sysClr val="windowText" lastClr="000000"/>
                </a:solidFill>
              </a:rPr>
              <a:t>Consent</a:t>
            </a:r>
            <a:endParaRPr/>
          </a:p>
        </p:txBody>
      </p:sp>
      <p:sp>
        <p:nvSpPr>
          <p:cNvPr id="9" name="Rectangle : coins arrondis 8"/>
          <p:cNvSpPr/>
          <p:nvPr/>
        </p:nvSpPr>
        <p:spPr bwMode="auto">
          <a:xfrm>
            <a:off x="3423588" y="4091446"/>
            <a:ext cx="1868385" cy="499858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Routeur de Consentements</a:t>
            </a:r>
            <a:endParaRPr/>
          </a:p>
        </p:txBody>
      </p:sp>
      <p:sp>
        <p:nvSpPr>
          <p:cNvPr id="10" name="Rectangle : coins arrondis 9"/>
          <p:cNvSpPr/>
          <p:nvPr/>
        </p:nvSpPr>
        <p:spPr bwMode="auto">
          <a:xfrm>
            <a:off x="3245839" y="5230418"/>
            <a:ext cx="2223881" cy="91655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ysClr val="windowText" lastClr="000000"/>
                </a:solidFill>
              </a:rPr>
              <a:t>Agata Consent</a:t>
            </a:r>
            <a:endParaRPr/>
          </a:p>
        </p:txBody>
      </p:sp>
      <p:cxnSp>
        <p:nvCxnSpPr>
          <p:cNvPr id="12" name="Connecteur droit avec flèche 11"/>
          <p:cNvCxnSpPr>
            <a:cxnSpLocks/>
            <a:stCxn id="7" idx="1"/>
            <a:endCxn id="9" idx="3"/>
          </p:cNvCxnSpPr>
          <p:nvPr/>
        </p:nvCxnSpPr>
        <p:spPr bwMode="auto">
          <a:xfrm flipH="1">
            <a:off x="5291973" y="4341375"/>
            <a:ext cx="2133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cxnSpLocks/>
            <a:stCxn id="9" idx="2"/>
            <a:endCxn id="10" idx="0"/>
          </p:cNvCxnSpPr>
          <p:nvPr/>
        </p:nvCxnSpPr>
        <p:spPr bwMode="auto">
          <a:xfrm flipH="1">
            <a:off x="4357780" y="4591304"/>
            <a:ext cx="1" cy="639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/>
          <p:cNvSpPr/>
          <p:nvPr/>
        </p:nvSpPr>
        <p:spPr bwMode="auto">
          <a:xfrm>
            <a:off x="7436587" y="5262172"/>
            <a:ext cx="2223881" cy="91655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ysClr val="windowText" lastClr="000000"/>
                </a:solidFill>
              </a:rPr>
              <a:t>Annuaire CNE</a:t>
            </a:r>
            <a:endParaRPr/>
          </a:p>
        </p:txBody>
      </p:sp>
      <p:cxnSp>
        <p:nvCxnSpPr>
          <p:cNvPr id="19" name="Connecteur droit avec flèche 18"/>
          <p:cNvCxnSpPr>
            <a:cxnSpLocks/>
            <a:stCxn id="6" idx="2"/>
            <a:endCxn id="18" idx="0"/>
          </p:cNvCxnSpPr>
          <p:nvPr/>
        </p:nvCxnSpPr>
        <p:spPr bwMode="auto">
          <a:xfrm flipH="1">
            <a:off x="8548528" y="4807527"/>
            <a:ext cx="9748" cy="454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 bwMode="auto">
          <a:xfrm>
            <a:off x="5510558" y="4000100"/>
            <a:ext cx="1814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/>
              <a:t>Vérification des autorisations</a:t>
            </a:r>
            <a:endParaRPr/>
          </a:p>
        </p:txBody>
      </p:sp>
      <p:sp>
        <p:nvSpPr>
          <p:cNvPr id="17" name="ZoneTexte 16"/>
          <p:cNvSpPr txBox="1"/>
          <p:nvPr/>
        </p:nvSpPr>
        <p:spPr bwMode="auto">
          <a:xfrm>
            <a:off x="4422180" y="4941155"/>
            <a:ext cx="1814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/>
              <a:t>Vérification des autorisations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Consent – Service de gestion des autorisations (consentements)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1A1C3A8-A03F-41EA-9816-78DBCB8226BB}" type="datetime1">
              <a:rPr lang="fr-FR"/>
              <a:t>19/12/2024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5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 bwMode="auto"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fr-FR"/>
              <a:t>Ce service à destination des utilisateurs de données et des agriculteurs permet de gérer des autorisations de partages de données :</a:t>
            </a:r>
            <a:endParaRPr/>
          </a:p>
          <a:p>
            <a:pPr marL="1165225" lvl="1" indent="-496888">
              <a:buFont typeface="Arial"/>
              <a:buChar char="•"/>
              <a:defRPr/>
            </a:pPr>
            <a:r>
              <a:rPr lang="fr-FR" b="1">
                <a:solidFill>
                  <a:schemeClr val="bg1">
                    <a:lumMod val="50000"/>
                  </a:schemeClr>
                </a:solidFill>
              </a:rPr>
              <a:t>Les utilisateurs de données</a:t>
            </a:r>
            <a:r>
              <a:rPr lang="fr-FR">
                <a:solidFill>
                  <a:schemeClr val="bg1">
                    <a:lumMod val="50000"/>
                  </a:schemeClr>
                </a:solidFill>
              </a:rPr>
              <a:t> : à partir du portail Web, ils peuvent émettre des demandes d’autorisation auprès des agriculteurs et visualiser les autorisations. Une API d’accès aux autorisations &amp; demandes leur permet d’intégrer le service aux outils de leur système d’information</a:t>
            </a:r>
            <a:endParaRPr/>
          </a:p>
          <a:p>
            <a:pPr marL="1165225" lvl="1" indent="-496888">
              <a:buFont typeface="Arial"/>
              <a:buChar char="•"/>
              <a:defRPr/>
            </a:pPr>
            <a:r>
              <a:rPr lang="fr-FR" b="1">
                <a:solidFill>
                  <a:schemeClr val="bg1">
                    <a:lumMod val="50000"/>
                  </a:schemeClr>
                </a:solidFill>
              </a:rPr>
              <a:t>Les agriculteurs </a:t>
            </a:r>
            <a:r>
              <a:rPr lang="fr-FR">
                <a:solidFill>
                  <a:schemeClr val="bg1">
                    <a:lumMod val="50000"/>
                  </a:schemeClr>
                </a:solidFill>
              </a:rPr>
              <a:t>:  A partir de l’application mobile AgriTrust ils valident les demandes d’autorisation émises par les utilisateurs de données. Ils peuvent visualiser et révoquer les autorisations données à partir du portail Web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Ce service est utilisé par le service Exchange lors d’un échange de données afin de vérifier l’autorisation d’échange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Ce service dépend des services suivants :</a:t>
            </a:r>
            <a:endParaRPr/>
          </a:p>
          <a:p>
            <a:pPr marL="1200150" lvl="1" indent="-485775">
              <a:buFont typeface="Arial"/>
              <a:buChar char="•"/>
              <a:defRPr/>
            </a:pPr>
            <a:r>
              <a:rPr lang="fr-FR" b="1">
                <a:solidFill>
                  <a:schemeClr val="bg1">
                    <a:lumMod val="50000"/>
                  </a:schemeClr>
                </a:solidFill>
              </a:rPr>
              <a:t>Live Identity Wallet : </a:t>
            </a:r>
            <a:r>
              <a:rPr lang="fr-FR">
                <a:solidFill>
                  <a:schemeClr val="bg1">
                    <a:lumMod val="50000"/>
                  </a:schemeClr>
                </a:solidFill>
              </a:rPr>
              <a:t>service SaaS d’Orange Business, qui stocke les autorisations et gère les identités personnes morales des utilisateurs de données et des exploitations agricoles</a:t>
            </a:r>
            <a:endParaRPr/>
          </a:p>
          <a:p>
            <a:pPr marL="1200150" lvl="1" indent="-485775">
              <a:buFont typeface="Arial"/>
              <a:buChar char="•"/>
              <a:defRPr/>
            </a:pPr>
            <a:r>
              <a:rPr lang="fr-FR" b="1">
                <a:solidFill>
                  <a:schemeClr val="bg1">
                    <a:lumMod val="50000"/>
                  </a:schemeClr>
                </a:solidFill>
              </a:rPr>
              <a:t>Agritrust</a:t>
            </a:r>
            <a:r>
              <a:rPr lang="fr-FR">
                <a:solidFill>
                  <a:schemeClr val="bg1">
                    <a:lumMod val="50000"/>
                  </a:schemeClr>
                </a:solidFill>
              </a:rPr>
              <a:t> : application mobile d’IN Groupe qui gère les identités personnes physiques des agriculteurs et permet de valider les autorisations de partages de données</a:t>
            </a:r>
            <a:endParaRPr/>
          </a:p>
          <a:p>
            <a:pPr marL="1200150" lvl="1" indent="-485775">
              <a:buFont typeface="Arial"/>
              <a:buChar char="•"/>
              <a:defRPr/>
            </a:pPr>
            <a:endParaRPr lang="fr-FR">
              <a:solidFill>
                <a:schemeClr val="bg1">
                  <a:lumMod val="50000"/>
                </a:schemeClr>
              </a:solidFill>
            </a:endParaRPr>
          </a:p>
          <a:p>
            <a:pPr marL="360363" indent="-312738">
              <a:buFont typeface="Arial"/>
              <a:buChar char="•"/>
              <a:defRPr/>
            </a:pPr>
            <a:r>
              <a:rPr lang="fr-FR"/>
              <a:t>Les composants portail Web, gestionnaire de consentement, service d’API et routeur de consentement sont la propriété intellectuelle d’Agdatahub.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/>
          <p:cNvSpPr/>
          <p:nvPr/>
        </p:nvSpPr>
        <p:spPr bwMode="auto">
          <a:xfrm>
            <a:off x="9294623" y="3211516"/>
            <a:ext cx="2613517" cy="638765"/>
          </a:xfrm>
          <a:prstGeom prst="roundRect">
            <a:avLst>
              <a:gd name="adj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Data Exchange Platform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Consent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81A1C3A8-A03F-41EA-9816-78DBCB8226BB}" type="datetime1">
              <a:rPr lang="fr-FR"/>
              <a:t>19/12/2024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9448799" y="6492874"/>
            <a:ext cx="2743200" cy="365125"/>
          </a:xfrm>
        </p:spPr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6</a:t>
            </a:fld>
            <a:endParaRPr lang="fr-FR"/>
          </a:p>
        </p:txBody>
      </p:sp>
      <p:sp>
        <p:nvSpPr>
          <p:cNvPr id="6" name="Rectangle : coins arrondis 5"/>
          <p:cNvSpPr/>
          <p:nvPr/>
        </p:nvSpPr>
        <p:spPr bwMode="auto">
          <a:xfrm>
            <a:off x="8414707" y="977221"/>
            <a:ext cx="3681350" cy="42061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>
                <a:solidFill>
                  <a:sysClr val="windowText" lastClr="000000"/>
                </a:solidFill>
              </a:rPr>
              <a:t>Exchange</a:t>
            </a:r>
            <a:br>
              <a:rPr lang="fr-FR">
                <a:solidFill>
                  <a:sysClr val="windowText" lastClr="000000"/>
                </a:solidFill>
              </a:rPr>
            </a:br>
            <a:r>
              <a:rPr lang="fr-FR" sz="1200">
                <a:solidFill>
                  <a:sysClr val="windowText" lastClr="000000"/>
                </a:solidFill>
              </a:rPr>
              <a:t>Marketplace &amp; </a:t>
            </a:r>
            <a:r>
              <a:rPr lang="fr-FR" sz="1200" i="1">
                <a:solidFill>
                  <a:sysClr val="windowText" lastClr="000000"/>
                </a:solidFill>
              </a:rPr>
              <a:t>Echange de données</a:t>
            </a:r>
            <a:endParaRPr/>
          </a:p>
          <a:p>
            <a:pPr algn="ctr">
              <a:defRPr/>
            </a:pPr>
            <a:endParaRPr lang="fr-FR">
              <a:solidFill>
                <a:sysClr val="windowText" lastClr="000000"/>
              </a:solidFill>
            </a:endParaRPr>
          </a:p>
        </p:txBody>
      </p:sp>
      <p:sp>
        <p:nvSpPr>
          <p:cNvPr id="7" name="Rectangle : coins arrondis 6"/>
          <p:cNvSpPr/>
          <p:nvPr/>
        </p:nvSpPr>
        <p:spPr bwMode="auto">
          <a:xfrm>
            <a:off x="5300553" y="980114"/>
            <a:ext cx="2858767" cy="42061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>
                <a:solidFill>
                  <a:sysClr val="windowText" lastClr="000000"/>
                </a:solidFill>
              </a:rPr>
              <a:t>Consent</a:t>
            </a:r>
            <a:br>
              <a:rPr lang="fr-FR">
                <a:solidFill>
                  <a:sysClr val="windowText" lastClr="000000"/>
                </a:solidFill>
              </a:rPr>
            </a:br>
            <a:r>
              <a:rPr lang="fr-FR" sz="1200" i="1">
                <a:solidFill>
                  <a:sysClr val="windowText" lastClr="000000"/>
                </a:solidFill>
              </a:rPr>
              <a:t>Gestion des autorisations de partage de données</a:t>
            </a:r>
            <a:endParaRPr lang="fr-FR" sz="1800" i="1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fr-FR">
              <a:solidFill>
                <a:sysClr val="windowText" lastClr="000000"/>
              </a:solidFill>
            </a:endParaRPr>
          </a:p>
        </p:txBody>
      </p:sp>
      <p:sp>
        <p:nvSpPr>
          <p:cNvPr id="8" name="Rectangle : coins arrondis 7"/>
          <p:cNvSpPr/>
          <p:nvPr/>
        </p:nvSpPr>
        <p:spPr bwMode="auto">
          <a:xfrm>
            <a:off x="2435774" y="967253"/>
            <a:ext cx="2655075" cy="421899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>
                <a:solidFill>
                  <a:sysClr val="windowText" lastClr="000000"/>
                </a:solidFill>
              </a:rPr>
              <a:t>Agritrust</a:t>
            </a:r>
          </a:p>
          <a:p>
            <a:pPr algn="ctr">
              <a:defRPr/>
            </a:pPr>
            <a:r>
              <a:rPr lang="fr-FR" sz="1200" i="1">
                <a:solidFill>
                  <a:sysClr val="windowText" lastClr="000000"/>
                </a:solidFill>
              </a:rPr>
              <a:t>Identité numérique Agricole</a:t>
            </a:r>
            <a:endParaRPr/>
          </a:p>
        </p:txBody>
      </p:sp>
      <p:sp>
        <p:nvSpPr>
          <p:cNvPr id="10" name="Rectangle : coins arrondis 9"/>
          <p:cNvSpPr/>
          <p:nvPr/>
        </p:nvSpPr>
        <p:spPr bwMode="auto">
          <a:xfrm>
            <a:off x="6036514" y="3280970"/>
            <a:ext cx="1868385" cy="499858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Routeur de Consentements</a:t>
            </a:r>
            <a:endParaRPr/>
          </a:p>
        </p:txBody>
      </p:sp>
      <p:sp>
        <p:nvSpPr>
          <p:cNvPr id="14" name="Rectangle : coins arrondis 13"/>
          <p:cNvSpPr/>
          <p:nvPr/>
        </p:nvSpPr>
        <p:spPr bwMode="auto">
          <a:xfrm>
            <a:off x="6036514" y="2743829"/>
            <a:ext cx="1868385" cy="499857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Gestionnaire de Consentements</a:t>
            </a:r>
            <a:endParaRPr/>
          </a:p>
        </p:txBody>
      </p:sp>
      <p:sp>
        <p:nvSpPr>
          <p:cNvPr id="15" name="Rectangle : coins arrondis 14"/>
          <p:cNvSpPr/>
          <p:nvPr/>
        </p:nvSpPr>
        <p:spPr bwMode="auto">
          <a:xfrm>
            <a:off x="6036514" y="2294975"/>
            <a:ext cx="1868385" cy="400936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Portail Web</a:t>
            </a:r>
            <a:endParaRPr/>
          </a:p>
        </p:txBody>
      </p:sp>
      <p:sp>
        <p:nvSpPr>
          <p:cNvPr id="18" name="Rectangle : coins arrondis 17"/>
          <p:cNvSpPr/>
          <p:nvPr/>
        </p:nvSpPr>
        <p:spPr bwMode="auto">
          <a:xfrm>
            <a:off x="4470041" y="5866112"/>
            <a:ext cx="1265513" cy="684316"/>
          </a:xfrm>
          <a:prstGeom prst="roundRect">
            <a:avLst>
              <a:gd name="adj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DAWEX</a:t>
            </a:r>
            <a:endParaRPr/>
          </a:p>
        </p:txBody>
      </p:sp>
      <p:sp>
        <p:nvSpPr>
          <p:cNvPr id="19" name="Rectangle : coins arrondis 18"/>
          <p:cNvSpPr/>
          <p:nvPr/>
        </p:nvSpPr>
        <p:spPr bwMode="auto">
          <a:xfrm>
            <a:off x="6057579" y="5863473"/>
            <a:ext cx="1298805" cy="684316"/>
          </a:xfrm>
          <a:prstGeom prst="roundRect">
            <a:avLst>
              <a:gd name="adj" fmla="val 16667"/>
            </a:avLst>
          </a:prstGeom>
          <a:solidFill>
            <a:srgbClr val="FF8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Orange Business</a:t>
            </a:r>
            <a:endParaRPr/>
          </a:p>
        </p:txBody>
      </p:sp>
      <p:sp>
        <p:nvSpPr>
          <p:cNvPr id="20" name="Rectangle : coins arrondis 19"/>
          <p:cNvSpPr/>
          <p:nvPr/>
        </p:nvSpPr>
        <p:spPr bwMode="auto">
          <a:xfrm>
            <a:off x="7678409" y="5863473"/>
            <a:ext cx="1265513" cy="684316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IN Groupe</a:t>
            </a:r>
            <a:endParaRPr/>
          </a:p>
        </p:txBody>
      </p:sp>
      <p:sp>
        <p:nvSpPr>
          <p:cNvPr id="23" name="Rectangle : coins arrondis 22"/>
          <p:cNvSpPr/>
          <p:nvPr/>
        </p:nvSpPr>
        <p:spPr bwMode="auto">
          <a:xfrm>
            <a:off x="2882503" y="5866112"/>
            <a:ext cx="1265513" cy="684316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Agdatahub</a:t>
            </a:r>
            <a:endParaRPr/>
          </a:p>
        </p:txBody>
      </p:sp>
      <p:sp>
        <p:nvSpPr>
          <p:cNvPr id="9" name="ZoneTexte 8"/>
          <p:cNvSpPr txBox="1"/>
          <p:nvPr/>
        </p:nvSpPr>
        <p:spPr bwMode="auto">
          <a:xfrm>
            <a:off x="3008998" y="5345985"/>
            <a:ext cx="6097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800" i="1">
                <a:solidFill>
                  <a:sysClr val="windowText" lastClr="000000"/>
                </a:solidFill>
              </a:rPr>
              <a:t>Propriété intellectuelle :</a:t>
            </a:r>
            <a:endParaRPr lang="fr-FR" sz="2800" i="1">
              <a:solidFill>
                <a:sysClr val="windowText" lastClr="000000"/>
              </a:solidFill>
            </a:endParaRPr>
          </a:p>
        </p:txBody>
      </p:sp>
      <p:sp>
        <p:nvSpPr>
          <p:cNvPr id="12" name="Rectangle : coins arrondis 11"/>
          <p:cNvSpPr/>
          <p:nvPr/>
        </p:nvSpPr>
        <p:spPr bwMode="auto">
          <a:xfrm>
            <a:off x="6025642" y="3816600"/>
            <a:ext cx="1868385" cy="499858"/>
          </a:xfrm>
          <a:prstGeom prst="roundRect">
            <a:avLst>
              <a:gd name="adj" fmla="val 16667"/>
            </a:avLst>
          </a:prstGeom>
          <a:solidFill>
            <a:srgbClr val="E734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API d’accès aux autorisations</a:t>
            </a:r>
            <a:endParaRPr/>
          </a:p>
        </p:txBody>
      </p:sp>
      <p:sp>
        <p:nvSpPr>
          <p:cNvPr id="16" name="Rectangle : coins arrondis 15"/>
          <p:cNvSpPr/>
          <p:nvPr/>
        </p:nvSpPr>
        <p:spPr bwMode="auto">
          <a:xfrm>
            <a:off x="2596617" y="1825923"/>
            <a:ext cx="5303569" cy="400936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Application Mobile (Wallet d’Identité)</a:t>
            </a:r>
            <a:endParaRPr/>
          </a:p>
        </p:txBody>
      </p:sp>
      <p:sp>
        <p:nvSpPr>
          <p:cNvPr id="17" name="Rectangle : coins arrondis 16"/>
          <p:cNvSpPr/>
          <p:nvPr/>
        </p:nvSpPr>
        <p:spPr bwMode="auto">
          <a:xfrm>
            <a:off x="2645478" y="4412841"/>
            <a:ext cx="5513842" cy="593214"/>
          </a:xfrm>
          <a:prstGeom prst="roundRect">
            <a:avLst>
              <a:gd name="adj" fmla="val 16667"/>
            </a:avLst>
          </a:prstGeom>
          <a:solidFill>
            <a:srgbClr val="FF8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Live Identity Wallet</a:t>
            </a:r>
          </a:p>
        </p:txBody>
      </p:sp>
      <p:sp>
        <p:nvSpPr>
          <p:cNvPr id="5" name="ZoneTexte 4"/>
          <p:cNvSpPr txBox="1"/>
          <p:nvPr/>
        </p:nvSpPr>
        <p:spPr bwMode="auto">
          <a:xfrm rot="16199999">
            <a:off x="2069216" y="3190192"/>
            <a:ext cx="17668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/>
              <a:t>Emissions des autorisations</a:t>
            </a:r>
            <a:endParaRPr/>
          </a:p>
        </p:txBody>
      </p:sp>
      <p:cxnSp>
        <p:nvCxnSpPr>
          <p:cNvPr id="25" name="Connecteur droit avec flèche 24"/>
          <p:cNvCxnSpPr>
            <a:cxnSpLocks/>
          </p:cNvCxnSpPr>
          <p:nvPr/>
        </p:nvCxnSpPr>
        <p:spPr bwMode="auto">
          <a:xfrm>
            <a:off x="3120129" y="2226860"/>
            <a:ext cx="0" cy="2185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cxnSpLocks/>
            <a:endCxn id="14" idx="1"/>
          </p:cNvCxnSpPr>
          <p:nvPr/>
        </p:nvCxnSpPr>
        <p:spPr bwMode="auto">
          <a:xfrm rot="5400000" flipH="1" flipV="1">
            <a:off x="5212459" y="3588787"/>
            <a:ext cx="1419083" cy="2290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 bwMode="auto">
          <a:xfrm rot="16199999">
            <a:off x="4780311" y="3327095"/>
            <a:ext cx="1814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/>
              <a:t>Notification des autorisations</a:t>
            </a:r>
            <a:endParaRPr/>
          </a:p>
        </p:txBody>
      </p:sp>
      <p:cxnSp>
        <p:nvCxnSpPr>
          <p:cNvPr id="32" name="Connecteur droit avec flèche 31"/>
          <p:cNvCxnSpPr>
            <a:cxnSpLocks/>
            <a:stCxn id="11" idx="1"/>
          </p:cNvCxnSpPr>
          <p:nvPr/>
        </p:nvCxnSpPr>
        <p:spPr bwMode="auto">
          <a:xfrm flipH="1" flipV="1">
            <a:off x="7904899" y="3530898"/>
            <a:ext cx="138972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 bwMode="auto">
          <a:xfrm>
            <a:off x="8025725" y="3043631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/>
              <a:t>Vérification </a:t>
            </a:r>
            <a:endParaRPr/>
          </a:p>
          <a:p>
            <a:pPr>
              <a:defRPr/>
            </a:pPr>
            <a:r>
              <a:rPr lang="fr-FR" sz="1000"/>
              <a:t>des autorisations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Agritrust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1A1C3A8-A03F-41EA-9816-78DBCB8226BB}" type="datetime1">
              <a:rPr lang="fr-FR"/>
              <a:t>19/12/2024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7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fr-FR"/>
              <a:t>Ce service à destination des agriculteurs leur permet de gérer leur identité personne physique ainsi que l’identité personne morale de leur exploitation.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Il permet également de valider les demandes d’autorisation de partage de données émises par les utilisateurs de données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Ce service dépend des services suivants :</a:t>
            </a:r>
            <a:endParaRPr/>
          </a:p>
          <a:p>
            <a:pPr marL="1200150" lvl="1" indent="-485775">
              <a:buFont typeface="Arial"/>
              <a:buChar char="•"/>
              <a:defRPr/>
            </a:pPr>
            <a:r>
              <a:rPr lang="fr-FR" b="1">
                <a:solidFill>
                  <a:schemeClr val="bg1">
                    <a:lumMod val="50000"/>
                  </a:schemeClr>
                </a:solidFill>
              </a:rPr>
              <a:t>Live Identity Wallet : </a:t>
            </a:r>
            <a:r>
              <a:rPr lang="fr-FR">
                <a:solidFill>
                  <a:schemeClr val="bg1">
                    <a:lumMod val="50000"/>
                  </a:schemeClr>
                </a:solidFill>
              </a:rPr>
              <a:t>service SaaS d’Orange Business, qui stocke les autorisations et gère les identités personnes morales des utilisateurs de données et des exploitations agricoles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La propriété intellectuelle appartient à la société IN Groupe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La configuration du service Agritrust (thèmes graphiques, fonctionnalités métier) est la propriété d’Agdatahub;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fr-FR"/>
          </a:p>
          <a:p>
            <a:pPr marL="342900" indent="-342900">
              <a:buFont typeface="Arial"/>
              <a:buChar char="•"/>
              <a:defRPr/>
            </a:pPr>
            <a:endParaRPr lang="fr-FR"/>
          </a:p>
          <a:p>
            <a:pPr marL="342900" indent="-342900">
              <a:buFont typeface="Arial"/>
              <a:buChar char="•"/>
              <a:defRPr/>
            </a:pPr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Agritrust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1A1C3A8-A03F-41EA-9816-78DBCB8226BB}" type="datetime1">
              <a:rPr lang="fr-FR"/>
              <a:t>19/12/2024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8</a:t>
            </a:fld>
            <a:endParaRPr lang="fr-FR"/>
          </a:p>
        </p:txBody>
      </p:sp>
      <p:sp>
        <p:nvSpPr>
          <p:cNvPr id="7" name="Rectangle : coins arrondis 6"/>
          <p:cNvSpPr/>
          <p:nvPr/>
        </p:nvSpPr>
        <p:spPr bwMode="auto">
          <a:xfrm>
            <a:off x="1919542" y="1530403"/>
            <a:ext cx="7447823" cy="421899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>
                <a:solidFill>
                  <a:sysClr val="windowText" lastClr="000000"/>
                </a:solidFill>
              </a:rPr>
              <a:t>Agritrust</a:t>
            </a:r>
          </a:p>
          <a:p>
            <a:pPr algn="ctr">
              <a:defRPr/>
            </a:pPr>
            <a:r>
              <a:rPr lang="fr-FR" sz="1200" i="1">
                <a:solidFill>
                  <a:sysClr val="windowText" lastClr="000000"/>
                </a:solidFill>
              </a:rPr>
              <a:t>Identité numérique Agricole</a:t>
            </a:r>
            <a:endParaRPr/>
          </a:p>
        </p:txBody>
      </p:sp>
      <p:sp>
        <p:nvSpPr>
          <p:cNvPr id="12" name="Rectangle : coins arrondis 11"/>
          <p:cNvSpPr/>
          <p:nvPr/>
        </p:nvSpPr>
        <p:spPr bwMode="auto">
          <a:xfrm>
            <a:off x="2352312" y="2389073"/>
            <a:ext cx="6310047" cy="400936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Application Mobile (Wallet d’Identité)</a:t>
            </a:r>
            <a:endParaRPr/>
          </a:p>
        </p:txBody>
      </p:sp>
      <p:sp>
        <p:nvSpPr>
          <p:cNvPr id="13" name="Rectangle : coins arrondis 12"/>
          <p:cNvSpPr/>
          <p:nvPr/>
        </p:nvSpPr>
        <p:spPr bwMode="auto">
          <a:xfrm>
            <a:off x="2352312" y="4090369"/>
            <a:ext cx="6673022" cy="1478836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Live Identity Wallet</a:t>
            </a:r>
          </a:p>
        </p:txBody>
      </p:sp>
      <p:sp>
        <p:nvSpPr>
          <p:cNvPr id="14" name="ZoneTexte 13"/>
          <p:cNvSpPr txBox="1"/>
          <p:nvPr/>
        </p:nvSpPr>
        <p:spPr bwMode="auto">
          <a:xfrm>
            <a:off x="3184783" y="3287591"/>
            <a:ext cx="17668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/>
              <a:t>Emissions des autorisations</a:t>
            </a:r>
            <a:endParaRPr/>
          </a:p>
        </p:txBody>
      </p:sp>
      <p:cxnSp>
        <p:nvCxnSpPr>
          <p:cNvPr id="15" name="Connecteur droit avec flèche 14"/>
          <p:cNvCxnSpPr>
            <a:cxnSpLocks/>
          </p:cNvCxnSpPr>
          <p:nvPr/>
        </p:nvCxnSpPr>
        <p:spPr bwMode="auto">
          <a:xfrm>
            <a:off x="3168990" y="2822055"/>
            <a:ext cx="0" cy="1715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 : coins arrondis 19"/>
          <p:cNvSpPr/>
          <p:nvPr/>
        </p:nvSpPr>
        <p:spPr bwMode="auto">
          <a:xfrm>
            <a:off x="5277011" y="4555906"/>
            <a:ext cx="1868385" cy="684473"/>
          </a:xfrm>
          <a:prstGeom prst="roundRect">
            <a:avLst>
              <a:gd name="adj" fmla="val 16667"/>
            </a:avLst>
          </a:prstGeom>
          <a:solidFill>
            <a:srgbClr val="FF8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Emetteur d’identité</a:t>
            </a:r>
            <a:endParaRPr/>
          </a:p>
        </p:txBody>
      </p:sp>
      <p:cxnSp>
        <p:nvCxnSpPr>
          <p:cNvPr id="21" name="Connecteur droit avec flèche 20"/>
          <p:cNvCxnSpPr>
            <a:cxnSpLocks/>
            <a:stCxn id="20" idx="0"/>
          </p:cNvCxnSpPr>
          <p:nvPr/>
        </p:nvCxnSpPr>
        <p:spPr bwMode="auto">
          <a:xfrm flipV="1">
            <a:off x="6211204" y="2790010"/>
            <a:ext cx="0" cy="1765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 : coins arrondis 24"/>
          <p:cNvSpPr/>
          <p:nvPr/>
        </p:nvSpPr>
        <p:spPr bwMode="auto">
          <a:xfrm>
            <a:off x="2695233" y="4538038"/>
            <a:ext cx="1253082" cy="684473"/>
          </a:xfrm>
          <a:prstGeom prst="roundRect">
            <a:avLst>
              <a:gd name="adj" fmla="val 16667"/>
            </a:avLst>
          </a:prstGeom>
          <a:solidFill>
            <a:srgbClr val="FF8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Wallet personne physique</a:t>
            </a:r>
            <a:endParaRPr/>
          </a:p>
        </p:txBody>
      </p:sp>
      <p:sp>
        <p:nvSpPr>
          <p:cNvPr id="27" name="ZoneTexte 26"/>
          <p:cNvSpPr txBox="1"/>
          <p:nvPr/>
        </p:nvSpPr>
        <p:spPr bwMode="auto">
          <a:xfrm>
            <a:off x="5378566" y="3193968"/>
            <a:ext cx="22717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/>
              <a:t>Stockage identité personne physique</a:t>
            </a:r>
            <a:endParaRPr/>
          </a:p>
        </p:txBody>
      </p:sp>
      <p:pic>
        <p:nvPicPr>
          <p:cNvPr id="1026" name="Picture 2" descr="Logo de FranceConnect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09625" y="5953368"/>
            <a:ext cx="1009658" cy="523139"/>
          </a:xfrm>
          <a:prstGeom prst="rect">
            <a:avLst/>
          </a:prstGeom>
          <a:noFill/>
        </p:spPr>
      </p:pic>
      <p:cxnSp>
        <p:nvCxnSpPr>
          <p:cNvPr id="28" name="Connecteur droit avec flèche 27"/>
          <p:cNvCxnSpPr>
            <a:cxnSpLocks/>
            <a:stCxn id="20" idx="2"/>
          </p:cNvCxnSpPr>
          <p:nvPr/>
        </p:nvCxnSpPr>
        <p:spPr bwMode="auto">
          <a:xfrm>
            <a:off x="6211204" y="5240379"/>
            <a:ext cx="0" cy="759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NPI.fr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323349" y="4523857"/>
            <a:ext cx="1422276" cy="748566"/>
          </a:xfrm>
          <a:prstGeom prst="rect">
            <a:avLst/>
          </a:prstGeom>
          <a:noFill/>
        </p:spPr>
      </p:pic>
      <p:sp>
        <p:nvSpPr>
          <p:cNvPr id="33" name="Rectangle : coins arrondis 32"/>
          <p:cNvSpPr/>
          <p:nvPr/>
        </p:nvSpPr>
        <p:spPr bwMode="auto">
          <a:xfrm>
            <a:off x="7428192" y="4555904"/>
            <a:ext cx="1253082" cy="684473"/>
          </a:xfrm>
          <a:prstGeom prst="roundRect">
            <a:avLst>
              <a:gd name="adj" fmla="val 16667"/>
            </a:avLst>
          </a:prstGeom>
          <a:solidFill>
            <a:srgbClr val="FF8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Gateway RNE</a:t>
            </a:r>
            <a:endParaRPr/>
          </a:p>
        </p:txBody>
      </p:sp>
      <p:cxnSp>
        <p:nvCxnSpPr>
          <p:cNvPr id="34" name="Connecteur droit avec flèche 33"/>
          <p:cNvCxnSpPr>
            <a:cxnSpLocks/>
            <a:stCxn id="33" idx="3"/>
            <a:endCxn id="1030" idx="1"/>
          </p:cNvCxnSpPr>
          <p:nvPr/>
        </p:nvCxnSpPr>
        <p:spPr bwMode="auto">
          <a:xfrm flipV="1">
            <a:off x="8681274" y="4898140"/>
            <a:ext cx="164207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cxnSpLocks/>
            <a:stCxn id="20" idx="3"/>
            <a:endCxn id="33" idx="1"/>
          </p:cNvCxnSpPr>
          <p:nvPr/>
        </p:nvCxnSpPr>
        <p:spPr bwMode="auto">
          <a:xfrm flipV="1">
            <a:off x="7145396" y="4898141"/>
            <a:ext cx="28279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cxnSpLocks/>
            <a:stCxn id="20" idx="1"/>
            <a:endCxn id="25" idx="3"/>
          </p:cNvCxnSpPr>
          <p:nvPr/>
        </p:nvCxnSpPr>
        <p:spPr bwMode="auto">
          <a:xfrm flipH="1" flipV="1">
            <a:off x="3948315" y="4880275"/>
            <a:ext cx="1328696" cy="1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 bwMode="auto">
          <a:xfrm>
            <a:off x="4032351" y="4489099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/>
              <a:t>Stockage identité</a:t>
            </a:r>
            <a:endParaRPr/>
          </a:p>
          <a:p>
            <a:pPr>
              <a:defRPr/>
            </a:pPr>
            <a:r>
              <a:rPr lang="fr-FR" sz="1000"/>
              <a:t>personne morale</a:t>
            </a:r>
            <a:endParaRPr/>
          </a:p>
        </p:txBody>
      </p:sp>
      <p:sp>
        <p:nvSpPr>
          <p:cNvPr id="49" name="Rectangle : coins arrondis 48"/>
          <p:cNvSpPr/>
          <p:nvPr/>
        </p:nvSpPr>
        <p:spPr bwMode="auto">
          <a:xfrm>
            <a:off x="9257345" y="5611210"/>
            <a:ext cx="1298805" cy="684316"/>
          </a:xfrm>
          <a:prstGeom prst="roundRect">
            <a:avLst>
              <a:gd name="adj" fmla="val 16667"/>
            </a:avLst>
          </a:prstGeom>
          <a:solidFill>
            <a:srgbClr val="FF8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Orange Business</a:t>
            </a:r>
            <a:endParaRPr/>
          </a:p>
        </p:txBody>
      </p:sp>
      <p:sp>
        <p:nvSpPr>
          <p:cNvPr id="50" name="Rectangle : coins arrondis 49"/>
          <p:cNvSpPr/>
          <p:nvPr/>
        </p:nvSpPr>
        <p:spPr bwMode="auto">
          <a:xfrm>
            <a:off x="10878175" y="5611210"/>
            <a:ext cx="1265513" cy="684316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ysClr val="windowText" lastClr="000000"/>
                </a:solidFill>
              </a:rPr>
              <a:t>IN Groupe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Connect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1A1C3A8-A03F-41EA-9816-78DBCB8226BB}" type="datetime1">
              <a:rPr lang="fr-FR"/>
              <a:t>19/12/2024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64A73A-59EC-CF4C-886C-1CDB29DEAA9C}" type="slidenum">
              <a:rPr lang="fr-FR"/>
              <a:t>9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fr-FR"/>
              <a:t>Il s’agit d’un service d’authentification à l’aide de l’identité numérique Agricole.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Ce service a pour vocation de s’intégrer aux systèmes d’authentification de services Web agricoles (extranet coopérative, outils de gestion parcellaire, outils d’élevage). Il permet ainsi de fédérer un accès unique aux services intégrer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Ce service dépend des services suivants :</a:t>
            </a:r>
            <a:endParaRPr/>
          </a:p>
          <a:p>
            <a:pPr marL="1200150" lvl="1" indent="-485775">
              <a:buFont typeface="Arial"/>
              <a:buChar char="•"/>
              <a:defRPr/>
            </a:pPr>
            <a:r>
              <a:rPr lang="fr-FR" b="1">
                <a:solidFill>
                  <a:schemeClr val="bg1">
                    <a:lumMod val="50000"/>
                  </a:schemeClr>
                </a:solidFill>
              </a:rPr>
              <a:t>Keycloak : </a:t>
            </a:r>
            <a:r>
              <a:rPr lang="fr-FR">
                <a:solidFill>
                  <a:schemeClr val="bg1">
                    <a:lumMod val="50000"/>
                  </a:schemeClr>
                </a:solidFill>
              </a:rPr>
              <a:t>framework open source de gestion des identités et des accès.</a:t>
            </a:r>
            <a:endParaRPr/>
          </a:p>
          <a:p>
            <a:pPr marL="1200150" lvl="1" indent="-485775">
              <a:buFont typeface="Arial"/>
              <a:buChar char="•"/>
              <a:defRPr/>
            </a:pPr>
            <a:r>
              <a:rPr lang="fr-FR" b="1">
                <a:solidFill>
                  <a:schemeClr val="bg1">
                    <a:lumMod val="50000"/>
                  </a:schemeClr>
                </a:solidFill>
              </a:rPr>
              <a:t>Plugin Live Identity Wallet : </a:t>
            </a:r>
            <a:r>
              <a:rPr lang="fr-FR">
                <a:solidFill>
                  <a:schemeClr val="bg1">
                    <a:lumMod val="50000"/>
                  </a:schemeClr>
                </a:solidFill>
              </a:rPr>
              <a:t>plugin d’intégration de l’identité numérique Agricole (Agritrust) au framework Keycloack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Seule la configuration de l’opensource Keycloak (thèmes graphiques, configuration du framework Keycloak) consistue la propriété intellectuelle d’Agdatahub.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5AA6"/>
      </a:accent1>
      <a:accent2>
        <a:srgbClr val="CF3544"/>
      </a:accent2>
      <a:accent3>
        <a:srgbClr val="A5A5A5"/>
      </a:accent3>
      <a:accent4>
        <a:srgbClr val="DFD0C4"/>
      </a:accent4>
      <a:accent5>
        <a:srgbClr val="5B9BD5"/>
      </a:accent5>
      <a:accent6>
        <a:srgbClr val="70AD47"/>
      </a:accent6>
      <a:hlink>
        <a:srgbClr val="CF3544"/>
      </a:hlink>
      <a:folHlink>
        <a:srgbClr val="8E222C"/>
      </a:folHlink>
    </a:clrScheme>
    <a:fontScheme name="Titilium - montserrat">
      <a:majorFont>
        <a:latin typeface="Titillium"/>
        <a:ea typeface="Arial"/>
        <a:cs typeface="Arial"/>
      </a:majorFont>
      <a:minorFont>
        <a:latin typeface="Montserrat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783</Words>
  <Application>Microsoft Office PowerPoint</Application>
  <DocSecurity>0</DocSecurity>
  <PresentationFormat>Grand écran</PresentationFormat>
  <Paragraphs>123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Montserrat</vt:lpstr>
      <vt:lpstr>Montserrat Medium</vt:lpstr>
      <vt:lpstr>Roboto Medium</vt:lpstr>
      <vt:lpstr>Titillium</vt:lpstr>
      <vt:lpstr>Thème Office</vt:lpstr>
      <vt:lpstr>Actifs logiciels AGDATAHUB</vt:lpstr>
      <vt:lpstr>Vue globale</vt:lpstr>
      <vt:lpstr>Exchange</vt:lpstr>
      <vt:lpstr>SED – Système d’échange de données</vt:lpstr>
      <vt:lpstr>Consent – Service de gestion des autorisations (consentements)</vt:lpstr>
      <vt:lpstr>Consent</vt:lpstr>
      <vt:lpstr>Agritrust</vt:lpstr>
      <vt:lpstr>Agritrust</vt:lpstr>
      <vt:lpstr>Connect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Christophe GERVAIS</dc:creator>
  <cp:keywords/>
  <dc:description/>
  <cp:lastModifiedBy>Sebastien PICARDAT</cp:lastModifiedBy>
  <cp:revision>4</cp:revision>
  <dcterms:created xsi:type="dcterms:W3CDTF">2024-11-20T13:31:46Z</dcterms:created>
  <dcterms:modified xsi:type="dcterms:W3CDTF">2024-12-19T19:21:17Z</dcterms:modified>
  <cp:category/>
  <dc:identifier/>
  <cp:contentStatus>Draft</cp:contentStatus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0x010100ADEEC1D2CA52A1408B6D28E92A72C8D4</vt:lpwstr>
  </property>
  <property fmtid="{D5CDD505-2E9C-101B-9397-08002B2CF9AE}" pid="3" name="MediaServiceImageTags">
    <vt:lpwstr/>
  </property>
  <property fmtid="{D5CDD505-2E9C-101B-9397-08002B2CF9AE}" pid="4" name="MSIP_Label_3a0b1530-65a3-49f7-b7c9-5480747ea8e9_Enabled">
    <vt:lpwstr>true</vt:lpwstr>
  </property>
  <property fmtid="{D5CDD505-2E9C-101B-9397-08002B2CF9AE}" pid="5" name="MSIP_Label_3a0b1530-65a3-49f7-b7c9-5480747ea8e9_SetDate">
    <vt:lpwstr>2024-11-25T09:21:18Z</vt:lpwstr>
  </property>
  <property fmtid="{D5CDD505-2E9C-101B-9397-08002B2CF9AE}" pid="6" name="MSIP_Label_3a0b1530-65a3-49f7-b7c9-5480747ea8e9_Method">
    <vt:lpwstr>Privileged</vt:lpwstr>
  </property>
  <property fmtid="{D5CDD505-2E9C-101B-9397-08002B2CF9AE}" pid="7" name="MSIP_Label_3a0b1530-65a3-49f7-b7c9-5480747ea8e9_Name">
    <vt:lpwstr>Interne</vt:lpwstr>
  </property>
  <property fmtid="{D5CDD505-2E9C-101B-9397-08002B2CF9AE}" pid="8" name="MSIP_Label_3a0b1530-65a3-49f7-b7c9-5480747ea8e9_SiteId">
    <vt:lpwstr>a12b6bcf-8e75-4b7a-971e-6b250fdc6883</vt:lpwstr>
  </property>
  <property fmtid="{D5CDD505-2E9C-101B-9397-08002B2CF9AE}" pid="9" name="MSIP_Label_3a0b1530-65a3-49f7-b7c9-5480747ea8e9_ActionId">
    <vt:lpwstr>9b37c4c4-639f-4e91-a299-138779ff3f3d</vt:lpwstr>
  </property>
  <property fmtid="{D5CDD505-2E9C-101B-9397-08002B2CF9AE}" pid="10" name="MSIP_Label_3a0b1530-65a3-49f7-b7c9-5480747ea8e9_ContentBits">
    <vt:lpwstr>2</vt:lpwstr>
  </property>
  <property fmtid="{D5CDD505-2E9C-101B-9397-08002B2CF9AE}" pid="11" name="ClassificationContentMarkingFooterLocations">
    <vt:lpwstr>Thème Office:5</vt:lpwstr>
  </property>
  <property fmtid="{D5CDD505-2E9C-101B-9397-08002B2CF9AE}" pid="12" name="ClassificationContentMarkingFooterText">
    <vt:lpwstr>Diffusion : Interne</vt:lpwstr>
  </property>
</Properties>
</file>